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6" r:id="rId2"/>
    <p:sldId id="257" r:id="rId3"/>
    <p:sldId id="258" r:id="rId4"/>
    <p:sldId id="261" r:id="rId5"/>
    <p:sldId id="259" r:id="rId6"/>
    <p:sldId id="271" r:id="rId7"/>
    <p:sldId id="274" r:id="rId8"/>
    <p:sldId id="275" r:id="rId9"/>
    <p:sldId id="263" r:id="rId10"/>
    <p:sldId id="286" r:id="rId11"/>
    <p:sldId id="262" r:id="rId12"/>
    <p:sldId id="264" r:id="rId13"/>
    <p:sldId id="266" r:id="rId14"/>
    <p:sldId id="267" r:id="rId15"/>
    <p:sldId id="270" r:id="rId16"/>
    <p:sldId id="288" r:id="rId17"/>
    <p:sldId id="268" r:id="rId18"/>
    <p:sldId id="287" r:id="rId19"/>
    <p:sldId id="280" r:id="rId20"/>
    <p:sldId id="281" r:id="rId21"/>
    <p:sldId id="282" r:id="rId22"/>
    <p:sldId id="283" r:id="rId23"/>
    <p:sldId id="284" r:id="rId24"/>
    <p:sldId id="28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modeep Dutta" initials="SD" lastIdx="1" clrIdx="0">
    <p:extLst>
      <p:ext uri="{19B8F6BF-5375-455C-9EA6-DF929625EA0E}">
        <p15:presenceInfo xmlns:p15="http://schemas.microsoft.com/office/powerpoint/2012/main" userId="bab1a77230e95b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3D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AC26C1-37B0-4F3D-8A5C-CBBD77717F5E}" type="datetimeFigureOut">
              <a:rPr lang="en-IN" smtClean="0"/>
              <a:t>24-05-2019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45A8F-1216-48B5-B7DF-17EF736EFEFA}" type="slidenum">
              <a:rPr lang="en-IN" smtClean="0"/>
              <a:t>‹#›</a:t>
            </a:fld>
            <a:endParaRPr lang="en-IN"/>
          </a:p>
        </p:txBody>
      </p:sp>
    </p:spTree>
    <p:extLst>
      <p:ext uri="{BB962C8B-B14F-4D97-AF65-F5344CB8AC3E}">
        <p14:creationId xmlns:p14="http://schemas.microsoft.com/office/powerpoint/2010/main" val="3965181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F2BA0B-5FFB-4AAE-8B80-61484320B28D}"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333298291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B05C85-C61D-464C-829C-3A14B14D243A}" type="datetime1">
              <a:rPr lang="en-IN" smtClean="0"/>
              <a:t>24-05-2019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44439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14ECFC4-AD88-4146-A9BB-2220261A1D6A}"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1122397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748D766-BFF2-435F-8D66-6B52FB09EEC8}"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3552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98479A-9ACF-4BC6-A3BA-3B2E81C77A04}"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211725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5B8FE0-DE50-40B5-8970-94F26EC6925D}" type="datetime1">
              <a:rPr lang="en-IN" smtClean="0"/>
              <a:t>24-05-2019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85089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5D9BCA-20CE-4505-B55D-F1DB5541E695}" type="datetime1">
              <a:rPr lang="en-IN" smtClean="0"/>
              <a:t>24-05-2019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595732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7D0F26-815B-4D7F-9D20-D04CF6879271}"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4031264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72CCCE-A7F8-4522-A94A-85642E4C29CC}"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195489792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4F4803B-987C-478B-8D9A-1B9B0E0D524F}"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4112936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E6BD10-3556-4D64-B5FA-A5EC8AD9AC5B}" type="datetime1">
              <a:rPr lang="en-IN" smtClean="0"/>
              <a:t>24-05-2019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30487236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5B6E3C-C572-4E55-9A30-FC0B906F7407}" type="datetime1">
              <a:rPr lang="en-IN" smtClean="0"/>
              <a:t>24-05-2019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193021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C76616-2ADF-436C-B990-D81CC26845AB}" type="datetime1">
              <a:rPr lang="en-IN" smtClean="0"/>
              <a:t>24-05-2019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72101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EDB055A-D2D8-434A-8C1B-45613C4661E9}" type="datetime1">
              <a:rPr lang="en-IN" smtClean="0"/>
              <a:t>24-05-2019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3066713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F30454F-E424-4772-8DFF-C9092604A7D8}" type="datetime1">
              <a:rPr lang="en-IN" smtClean="0"/>
              <a:t>24-05-2019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4249907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33B3A8C-E040-48AC-82CF-D30893DC6CB1}" type="datetime1">
              <a:rPr lang="en-IN" smtClean="0"/>
              <a:t>24-05-2019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186345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CD3737-D150-4BC7-B36A-FD1854FA2BDF}" type="datetime1">
              <a:rPr lang="en-IN" smtClean="0"/>
              <a:t>24-05-2019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2F257A-6041-43D1-94F7-413AA8F8F8ED}" type="slidenum">
              <a:rPr lang="en-IN" smtClean="0"/>
              <a:t>‹#›</a:t>
            </a:fld>
            <a:endParaRPr lang="en-IN"/>
          </a:p>
        </p:txBody>
      </p:sp>
    </p:spTree>
    <p:extLst>
      <p:ext uri="{BB962C8B-B14F-4D97-AF65-F5344CB8AC3E}">
        <p14:creationId xmlns:p14="http://schemas.microsoft.com/office/powerpoint/2010/main" val="1007725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C833E9-6BA0-484C-AFCF-71E58F5D48F1}" type="datetime1">
              <a:rPr lang="en-IN" smtClean="0"/>
              <a:t>24-05-2019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2F257A-6041-43D1-94F7-413AA8F8F8ED}" type="slidenum">
              <a:rPr lang="en-IN" smtClean="0"/>
              <a:t>‹#›</a:t>
            </a:fld>
            <a:endParaRPr lang="en-IN"/>
          </a:p>
        </p:txBody>
      </p:sp>
    </p:spTree>
    <p:extLst>
      <p:ext uri="{BB962C8B-B14F-4D97-AF65-F5344CB8AC3E}">
        <p14:creationId xmlns:p14="http://schemas.microsoft.com/office/powerpoint/2010/main" val="61734313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itu.int/en/ITU-T/gsi/iot/Pages/default.aspx"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85555-0F7A-4054-8CF9-5E1E74414CB5}"/>
              </a:ext>
            </a:extLst>
          </p:cNvPr>
          <p:cNvSpPr>
            <a:spLocks noGrp="1"/>
          </p:cNvSpPr>
          <p:nvPr>
            <p:ph type="ctrTitle"/>
          </p:nvPr>
        </p:nvSpPr>
        <p:spPr>
          <a:xfrm>
            <a:off x="1154955" y="1447800"/>
            <a:ext cx="9407028" cy="3329581"/>
          </a:xfrm>
        </p:spPr>
        <p:txBody>
          <a:bodyPr>
            <a:scene3d>
              <a:camera prst="orthographicFront"/>
              <a:lightRig rig="threePt" dir="t"/>
            </a:scene3d>
            <a:sp3d extrusionH="57150">
              <a:bevelT w="38100" h="38100"/>
            </a:sp3d>
          </a:bodyPr>
          <a:lstStyle/>
          <a:p>
            <a:r>
              <a:rPr lang="en-IN" sz="6600" dirty="0">
                <a:ln w="0"/>
                <a:solidFill>
                  <a:schemeClr val="tx1"/>
                </a:solidFill>
                <a:effectLst>
                  <a:outerShdw blurRad="50800" dist="38100" dir="2700000" algn="tl" rotWithShape="0">
                    <a:prstClr val="black">
                      <a:alpha val="40000"/>
                    </a:prstClr>
                  </a:outerShdw>
                </a:effectLst>
              </a:rPr>
              <a:t>A Model for </a:t>
            </a:r>
            <a:br>
              <a:rPr lang="en-IN" sz="6600" dirty="0">
                <a:ln w="0"/>
                <a:solidFill>
                  <a:schemeClr val="tx1"/>
                </a:solidFill>
                <a:effectLst>
                  <a:outerShdw blurRad="50800" dist="38100" dir="2700000" algn="tl" rotWithShape="0">
                    <a:prstClr val="black">
                      <a:alpha val="40000"/>
                    </a:prstClr>
                  </a:outerShdw>
                </a:effectLst>
              </a:rPr>
            </a:br>
            <a:r>
              <a:rPr lang="en-IN" sz="6600" dirty="0">
                <a:ln w="0"/>
                <a:solidFill>
                  <a:schemeClr val="tx1"/>
                </a:solidFill>
                <a:effectLst>
                  <a:outerShdw blurRad="50800" dist="38100" dir="2700000" algn="tl" rotWithShape="0">
                    <a:prstClr val="black">
                      <a:alpha val="40000"/>
                    </a:prstClr>
                  </a:outerShdw>
                </a:effectLst>
              </a:rPr>
              <a:t>Intelligent Greenhouse</a:t>
            </a:r>
          </a:p>
        </p:txBody>
      </p:sp>
      <p:sp>
        <p:nvSpPr>
          <p:cNvPr id="3" name="Subtitle 2">
            <a:extLst>
              <a:ext uri="{FF2B5EF4-FFF2-40B4-BE49-F238E27FC236}">
                <a16:creationId xmlns:a16="http://schemas.microsoft.com/office/drawing/2014/main" id="{37FC54CA-0718-4AF2-B720-60CC8F262D80}"/>
              </a:ext>
            </a:extLst>
          </p:cNvPr>
          <p:cNvSpPr>
            <a:spLocks noGrp="1"/>
          </p:cNvSpPr>
          <p:nvPr>
            <p:ph type="subTitle" idx="1"/>
          </p:nvPr>
        </p:nvSpPr>
        <p:spPr>
          <a:xfrm>
            <a:off x="6359235" y="4999059"/>
            <a:ext cx="4202747" cy="1391191"/>
          </a:xfrm>
        </p:spPr>
        <p:txBody>
          <a:bodyPr/>
          <a:lstStyle/>
          <a:p>
            <a:pPr algn="r"/>
            <a:r>
              <a:rPr lang="en-IN" dirty="0"/>
              <a:t>~	Soumodeep Dutta</a:t>
            </a:r>
            <a:br>
              <a:rPr lang="en-IN" dirty="0"/>
            </a:br>
            <a:r>
              <a:rPr lang="en-IN" dirty="0"/>
              <a:t>	 M.Sc. Computer Science</a:t>
            </a:r>
            <a:br>
              <a:rPr lang="en-IN" dirty="0"/>
            </a:br>
            <a:r>
              <a:rPr lang="en-IN" dirty="0"/>
              <a:t>Under The Guidance of</a:t>
            </a:r>
            <a:br>
              <a:rPr lang="en-IN" dirty="0"/>
            </a:br>
            <a:r>
              <a:rPr lang="en-IN" dirty="0"/>
              <a:t>Prof. Vivek Kumar Singh</a:t>
            </a:r>
          </a:p>
        </p:txBody>
      </p:sp>
      <p:sp>
        <p:nvSpPr>
          <p:cNvPr id="5" name="Slide Number Placeholder 4">
            <a:extLst>
              <a:ext uri="{FF2B5EF4-FFF2-40B4-BE49-F238E27FC236}">
                <a16:creationId xmlns:a16="http://schemas.microsoft.com/office/drawing/2014/main" id="{6F838D65-37C2-4A35-B2EC-79D3605C9740}"/>
              </a:ext>
            </a:extLst>
          </p:cNvPr>
          <p:cNvSpPr>
            <a:spLocks noGrp="1"/>
          </p:cNvSpPr>
          <p:nvPr>
            <p:ph type="sldNum" sz="quarter" idx="12"/>
          </p:nvPr>
        </p:nvSpPr>
        <p:spPr>
          <a:xfrm>
            <a:off x="10359808" y="375278"/>
            <a:ext cx="838199" cy="767687"/>
          </a:xfrm>
        </p:spPr>
        <p:txBody>
          <a:bodyPr/>
          <a:lstStyle/>
          <a:p>
            <a:fld id="{342F257A-6041-43D1-94F7-413AA8F8F8ED}" type="slidenum">
              <a:rPr lang="en-IN" smtClean="0"/>
              <a:t>1</a:t>
            </a:fld>
            <a:endParaRPr lang="en-IN" dirty="0"/>
          </a:p>
        </p:txBody>
      </p:sp>
    </p:spTree>
    <p:extLst>
      <p:ext uri="{BB962C8B-B14F-4D97-AF65-F5344CB8AC3E}">
        <p14:creationId xmlns:p14="http://schemas.microsoft.com/office/powerpoint/2010/main" val="440750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A6029-C9F2-4132-9154-9DE8D1B2D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6" y="-416602"/>
            <a:ext cx="9642762" cy="7177620"/>
          </a:xfrm>
          <a:prstGeom prst="rect">
            <a:avLst/>
          </a:prstGeom>
        </p:spPr>
      </p:pic>
      <p:sp>
        <p:nvSpPr>
          <p:cNvPr id="2" name="Slide Number Placeholder 1">
            <a:extLst>
              <a:ext uri="{FF2B5EF4-FFF2-40B4-BE49-F238E27FC236}">
                <a16:creationId xmlns:a16="http://schemas.microsoft.com/office/drawing/2014/main" id="{4CB0B81C-6F6C-44A5-BAD8-E01B92262858}"/>
              </a:ext>
            </a:extLst>
          </p:cNvPr>
          <p:cNvSpPr>
            <a:spLocks noGrp="1"/>
          </p:cNvSpPr>
          <p:nvPr>
            <p:ph type="sldNum" sz="quarter" idx="12"/>
          </p:nvPr>
        </p:nvSpPr>
        <p:spPr/>
        <p:txBody>
          <a:bodyPr/>
          <a:lstStyle/>
          <a:p>
            <a:fld id="{342F257A-6041-43D1-94F7-413AA8F8F8ED}" type="slidenum">
              <a:rPr lang="en-IN" smtClean="0"/>
              <a:t>10</a:t>
            </a:fld>
            <a:endParaRPr lang="en-IN"/>
          </a:p>
        </p:txBody>
      </p:sp>
    </p:spTree>
    <p:extLst>
      <p:ext uri="{BB962C8B-B14F-4D97-AF65-F5344CB8AC3E}">
        <p14:creationId xmlns:p14="http://schemas.microsoft.com/office/powerpoint/2010/main" val="379982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EED5-C499-452C-AC25-5FB31427D9BC}"/>
              </a:ext>
            </a:extLst>
          </p:cNvPr>
          <p:cNvSpPr>
            <a:spLocks noGrp="1"/>
          </p:cNvSpPr>
          <p:nvPr>
            <p:ph type="title"/>
          </p:nvPr>
        </p:nvSpPr>
        <p:spPr/>
        <p:txBody>
          <a:bodyPr/>
          <a:lstStyle/>
          <a:p>
            <a:pPr algn="ctr"/>
            <a:r>
              <a:rPr lang="en-IN" dirty="0"/>
              <a:t>Sensors</a:t>
            </a:r>
          </a:p>
        </p:txBody>
      </p:sp>
      <p:pic>
        <p:nvPicPr>
          <p:cNvPr id="7" name="Content Placeholder 6">
            <a:extLst>
              <a:ext uri="{FF2B5EF4-FFF2-40B4-BE49-F238E27FC236}">
                <a16:creationId xmlns:a16="http://schemas.microsoft.com/office/drawing/2014/main" id="{8820A353-45C4-42C2-AA1E-9AA889B84F5A}"/>
              </a:ext>
            </a:extLst>
          </p:cNvPr>
          <p:cNvPicPr>
            <a:picLocks noGrp="1" noChangeAspect="1"/>
          </p:cNvPicPr>
          <p:nvPr>
            <p:ph idx="1"/>
          </p:nvPr>
        </p:nvPicPr>
        <p:blipFill rotWithShape="1">
          <a:blip r:embed="rId2"/>
          <a:srcRect t="5520"/>
          <a:stretch/>
        </p:blipFill>
        <p:spPr>
          <a:xfrm>
            <a:off x="1357283" y="1967344"/>
            <a:ext cx="3971512" cy="30726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5B873CD6-25DA-41DB-946B-4407BE769728}"/>
              </a:ext>
            </a:extLst>
          </p:cNvPr>
          <p:cNvSpPr txBox="1"/>
          <p:nvPr/>
        </p:nvSpPr>
        <p:spPr>
          <a:xfrm>
            <a:off x="1376960" y="5292436"/>
            <a:ext cx="3971512" cy="923330"/>
          </a:xfrm>
          <a:prstGeom prst="rect">
            <a:avLst/>
          </a:prstGeom>
          <a:noFill/>
        </p:spPr>
        <p:txBody>
          <a:bodyPr wrap="square" rtlCol="0">
            <a:spAutoFit/>
          </a:bodyPr>
          <a:lstStyle/>
          <a:p>
            <a:r>
              <a:rPr lang="en-IN" dirty="0"/>
              <a:t>DHT11 - </a:t>
            </a:r>
          </a:p>
          <a:p>
            <a:r>
              <a:rPr lang="en-IN" dirty="0"/>
              <a:t>humidity and temperature sensor </a:t>
            </a:r>
          </a:p>
          <a:p>
            <a:endParaRPr lang="en-IN" dirty="0"/>
          </a:p>
        </p:txBody>
      </p:sp>
      <p:sp>
        <p:nvSpPr>
          <p:cNvPr id="10" name="TextBox 9">
            <a:extLst>
              <a:ext uri="{FF2B5EF4-FFF2-40B4-BE49-F238E27FC236}">
                <a16:creationId xmlns:a16="http://schemas.microsoft.com/office/drawing/2014/main" id="{80BDB04F-E89D-4220-9079-B47ED39A8D4C}"/>
              </a:ext>
            </a:extLst>
          </p:cNvPr>
          <p:cNvSpPr txBox="1"/>
          <p:nvPr/>
        </p:nvSpPr>
        <p:spPr>
          <a:xfrm>
            <a:off x="7043768" y="5400158"/>
            <a:ext cx="3292185" cy="400110"/>
          </a:xfrm>
          <a:prstGeom prst="rect">
            <a:avLst/>
          </a:prstGeom>
          <a:noFill/>
        </p:spPr>
        <p:txBody>
          <a:bodyPr wrap="square" rtlCol="0">
            <a:spAutoFit/>
          </a:bodyPr>
          <a:lstStyle/>
          <a:p>
            <a:pPr algn="r"/>
            <a:r>
              <a:rPr lang="en-IN" dirty="0"/>
              <a:t>MQ2</a:t>
            </a:r>
            <a:r>
              <a:rPr lang="en-IN" sz="2000" dirty="0"/>
              <a:t> Sensor: Gas Sensor</a:t>
            </a:r>
            <a:endParaRPr lang="en-IN" dirty="0"/>
          </a:p>
        </p:txBody>
      </p:sp>
      <p:sp>
        <p:nvSpPr>
          <p:cNvPr id="3" name="Slide Number Placeholder 2">
            <a:extLst>
              <a:ext uri="{FF2B5EF4-FFF2-40B4-BE49-F238E27FC236}">
                <a16:creationId xmlns:a16="http://schemas.microsoft.com/office/drawing/2014/main" id="{A47C4ADC-AAC5-46AA-AAA1-1B867C5FAD49}"/>
              </a:ext>
            </a:extLst>
          </p:cNvPr>
          <p:cNvSpPr>
            <a:spLocks noGrp="1"/>
          </p:cNvSpPr>
          <p:nvPr>
            <p:ph type="sldNum" sz="quarter" idx="12"/>
          </p:nvPr>
        </p:nvSpPr>
        <p:spPr/>
        <p:txBody>
          <a:bodyPr/>
          <a:lstStyle/>
          <a:p>
            <a:fld id="{342F257A-6041-43D1-94F7-413AA8F8F8ED}" type="slidenum">
              <a:rPr lang="en-IN" smtClean="0"/>
              <a:t>11</a:t>
            </a:fld>
            <a:endParaRPr lang="en-IN"/>
          </a:p>
        </p:txBody>
      </p:sp>
      <p:pic>
        <p:nvPicPr>
          <p:cNvPr id="11" name="Picture 10" descr="D:\Soumo\Documents\IOT Project\mq-2-gas-sensor_l_1_5_-_Αντίγραφο.jpg">
            <a:extLst>
              <a:ext uri="{FF2B5EF4-FFF2-40B4-BE49-F238E27FC236}">
                <a16:creationId xmlns:a16="http://schemas.microsoft.com/office/drawing/2014/main" id="{206382D6-6459-45A3-B1C1-AB054BCEB3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50861" y="1967343"/>
            <a:ext cx="4139878" cy="30726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3867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113E9-62C2-4D77-A4CB-158F4D5DB201}"/>
              </a:ext>
            </a:extLst>
          </p:cNvPr>
          <p:cNvSpPr>
            <a:spLocks noGrp="1"/>
          </p:cNvSpPr>
          <p:nvPr>
            <p:ph type="title"/>
          </p:nvPr>
        </p:nvSpPr>
        <p:spPr/>
        <p:txBody>
          <a:bodyPr/>
          <a:lstStyle/>
          <a:p>
            <a:pPr algn="ctr"/>
            <a:r>
              <a:rPr lang="en-IN" dirty="0"/>
              <a:t>Sensors(contd.)</a:t>
            </a:r>
          </a:p>
        </p:txBody>
      </p:sp>
      <p:pic>
        <p:nvPicPr>
          <p:cNvPr id="4" name="Content Placeholder 3">
            <a:extLst>
              <a:ext uri="{FF2B5EF4-FFF2-40B4-BE49-F238E27FC236}">
                <a16:creationId xmlns:a16="http://schemas.microsoft.com/office/drawing/2014/main" id="{16DF8CE5-1986-4EDD-8FE6-97BF6218974F}"/>
              </a:ext>
            </a:extLst>
          </p:cNvPr>
          <p:cNvPicPr>
            <a:picLocks noGrp="1" noChangeAspect="1"/>
          </p:cNvPicPr>
          <p:nvPr>
            <p:ph idx="1"/>
          </p:nvPr>
        </p:nvPicPr>
        <p:blipFill>
          <a:blip r:embed="rId2"/>
          <a:stretch>
            <a:fillRect/>
          </a:stretch>
        </p:blipFill>
        <p:spPr>
          <a:xfrm>
            <a:off x="1241855" y="1853248"/>
            <a:ext cx="3371707" cy="31843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EC837FF4-755F-4E88-AF74-A841427B68AC}"/>
              </a:ext>
            </a:extLst>
          </p:cNvPr>
          <p:cNvPicPr>
            <a:picLocks noChangeAspect="1"/>
          </p:cNvPicPr>
          <p:nvPr/>
        </p:nvPicPr>
        <p:blipFill>
          <a:blip r:embed="rId3"/>
          <a:stretch>
            <a:fillRect/>
          </a:stretch>
        </p:blipFill>
        <p:spPr>
          <a:xfrm>
            <a:off x="7154305" y="1869041"/>
            <a:ext cx="3181186" cy="31685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489AA14E-83BF-4F70-900D-650D4CE971FF}"/>
              </a:ext>
            </a:extLst>
          </p:cNvPr>
          <p:cNvSpPr txBox="1"/>
          <p:nvPr/>
        </p:nvSpPr>
        <p:spPr>
          <a:xfrm>
            <a:off x="1241855" y="5215492"/>
            <a:ext cx="3971512" cy="369332"/>
          </a:xfrm>
          <a:prstGeom prst="rect">
            <a:avLst/>
          </a:prstGeom>
          <a:noFill/>
        </p:spPr>
        <p:txBody>
          <a:bodyPr wrap="square" rtlCol="0">
            <a:spAutoFit/>
          </a:bodyPr>
          <a:lstStyle/>
          <a:p>
            <a:r>
              <a:rPr lang="en-IN" dirty="0"/>
              <a:t>Soil-Moisture with LM-393 </a:t>
            </a:r>
          </a:p>
        </p:txBody>
      </p:sp>
      <p:sp>
        <p:nvSpPr>
          <p:cNvPr id="7" name="TextBox 6">
            <a:extLst>
              <a:ext uri="{FF2B5EF4-FFF2-40B4-BE49-F238E27FC236}">
                <a16:creationId xmlns:a16="http://schemas.microsoft.com/office/drawing/2014/main" id="{5CFADEA6-667B-4EF5-BAB3-16502ADC08BD}"/>
              </a:ext>
            </a:extLst>
          </p:cNvPr>
          <p:cNvSpPr txBox="1"/>
          <p:nvPr/>
        </p:nvSpPr>
        <p:spPr>
          <a:xfrm>
            <a:off x="7043306" y="5261658"/>
            <a:ext cx="3292185" cy="646331"/>
          </a:xfrm>
          <a:prstGeom prst="rect">
            <a:avLst/>
          </a:prstGeom>
          <a:noFill/>
        </p:spPr>
        <p:txBody>
          <a:bodyPr wrap="square" rtlCol="0">
            <a:spAutoFit/>
          </a:bodyPr>
          <a:lstStyle/>
          <a:p>
            <a:pPr algn="r"/>
            <a:r>
              <a:rPr lang="en-IN" dirty="0"/>
              <a:t>LDR LM-393 – Ambient Light Sensor</a:t>
            </a:r>
          </a:p>
        </p:txBody>
      </p:sp>
      <p:sp>
        <p:nvSpPr>
          <p:cNvPr id="3" name="Slide Number Placeholder 2">
            <a:extLst>
              <a:ext uri="{FF2B5EF4-FFF2-40B4-BE49-F238E27FC236}">
                <a16:creationId xmlns:a16="http://schemas.microsoft.com/office/drawing/2014/main" id="{AC242C05-E4C8-466A-8A84-DFA72978E661}"/>
              </a:ext>
            </a:extLst>
          </p:cNvPr>
          <p:cNvSpPr>
            <a:spLocks noGrp="1"/>
          </p:cNvSpPr>
          <p:nvPr>
            <p:ph type="sldNum" sz="quarter" idx="12"/>
          </p:nvPr>
        </p:nvSpPr>
        <p:spPr/>
        <p:txBody>
          <a:bodyPr/>
          <a:lstStyle/>
          <a:p>
            <a:fld id="{342F257A-6041-43D1-94F7-413AA8F8F8ED}" type="slidenum">
              <a:rPr lang="en-IN" smtClean="0"/>
              <a:t>12</a:t>
            </a:fld>
            <a:endParaRPr lang="en-IN"/>
          </a:p>
        </p:txBody>
      </p:sp>
    </p:spTree>
    <p:extLst>
      <p:ext uri="{BB962C8B-B14F-4D97-AF65-F5344CB8AC3E}">
        <p14:creationId xmlns:p14="http://schemas.microsoft.com/office/powerpoint/2010/main" val="56480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C79-A39A-4660-870D-4B495CA55C7A}"/>
              </a:ext>
            </a:extLst>
          </p:cNvPr>
          <p:cNvSpPr>
            <a:spLocks noGrp="1"/>
          </p:cNvSpPr>
          <p:nvPr>
            <p:ph type="title"/>
          </p:nvPr>
        </p:nvSpPr>
        <p:spPr/>
        <p:txBody>
          <a:bodyPr/>
          <a:lstStyle/>
          <a:p>
            <a:pPr algn="ctr"/>
            <a:r>
              <a:rPr lang="en-IN" dirty="0"/>
              <a:t>Actuators</a:t>
            </a:r>
          </a:p>
        </p:txBody>
      </p:sp>
      <p:sp>
        <p:nvSpPr>
          <p:cNvPr id="3" name="Content Placeholder 2">
            <a:extLst>
              <a:ext uri="{FF2B5EF4-FFF2-40B4-BE49-F238E27FC236}">
                <a16:creationId xmlns:a16="http://schemas.microsoft.com/office/drawing/2014/main" id="{6FE7523E-7F76-48DC-9885-2454F4EB999F}"/>
              </a:ext>
            </a:extLst>
          </p:cNvPr>
          <p:cNvSpPr>
            <a:spLocks noGrp="1"/>
          </p:cNvSpPr>
          <p:nvPr>
            <p:ph idx="1"/>
          </p:nvPr>
        </p:nvSpPr>
        <p:spPr/>
        <p:txBody>
          <a:bodyPr/>
          <a:lstStyle/>
          <a:p>
            <a:pPr marL="0" indent="0">
              <a:buNone/>
            </a:pPr>
            <a:endParaRPr lang="en-IN" dirty="0"/>
          </a:p>
          <a:p>
            <a:r>
              <a:rPr lang="en-IN" dirty="0"/>
              <a:t>Peltier Module </a:t>
            </a:r>
          </a:p>
          <a:p>
            <a:r>
              <a:rPr lang="en-IN" dirty="0"/>
              <a:t>Water Sprinkler</a:t>
            </a:r>
          </a:p>
          <a:p>
            <a:r>
              <a:rPr lang="en-IN" dirty="0"/>
              <a:t>Exhaust Fan</a:t>
            </a:r>
          </a:p>
          <a:p>
            <a:r>
              <a:rPr lang="en-IN" dirty="0"/>
              <a:t>Artificial Light </a:t>
            </a:r>
          </a:p>
          <a:p>
            <a:endParaRPr lang="en-IN" dirty="0"/>
          </a:p>
          <a:p>
            <a:endParaRPr lang="en-IN" dirty="0"/>
          </a:p>
        </p:txBody>
      </p:sp>
      <p:pic>
        <p:nvPicPr>
          <p:cNvPr id="7" name="Picture 6">
            <a:extLst>
              <a:ext uri="{FF2B5EF4-FFF2-40B4-BE49-F238E27FC236}">
                <a16:creationId xmlns:a16="http://schemas.microsoft.com/office/drawing/2014/main" id="{FED192E7-AA01-4150-A1DE-1CCC3DC9BFB4}"/>
              </a:ext>
            </a:extLst>
          </p:cNvPr>
          <p:cNvPicPr>
            <a:picLocks noChangeAspect="1"/>
          </p:cNvPicPr>
          <p:nvPr/>
        </p:nvPicPr>
        <p:blipFill rotWithShape="1">
          <a:blip r:embed="rId2">
            <a:extLst>
              <a:ext uri="{28A0092B-C50C-407E-A947-70E740481C1C}">
                <a14:useLocalDpi xmlns:a14="http://schemas.microsoft.com/office/drawing/2010/main" val="0"/>
              </a:ext>
            </a:extLst>
          </a:blip>
          <a:srcRect l="13031" t="14747" r="11616" b="14747"/>
          <a:stretch/>
        </p:blipFill>
        <p:spPr>
          <a:xfrm>
            <a:off x="8741695" y="3983236"/>
            <a:ext cx="2588606" cy="2422046"/>
          </a:xfrm>
          <a:prstGeom prst="rect">
            <a:avLst/>
          </a:prstGeom>
        </p:spPr>
      </p:pic>
      <p:sp>
        <p:nvSpPr>
          <p:cNvPr id="4" name="Slide Number Placeholder 3">
            <a:extLst>
              <a:ext uri="{FF2B5EF4-FFF2-40B4-BE49-F238E27FC236}">
                <a16:creationId xmlns:a16="http://schemas.microsoft.com/office/drawing/2014/main" id="{09F11A9B-34AC-448A-814A-D81C5FA13ED4}"/>
              </a:ext>
            </a:extLst>
          </p:cNvPr>
          <p:cNvSpPr>
            <a:spLocks noGrp="1"/>
          </p:cNvSpPr>
          <p:nvPr>
            <p:ph type="sldNum" sz="quarter" idx="12"/>
          </p:nvPr>
        </p:nvSpPr>
        <p:spPr/>
        <p:txBody>
          <a:bodyPr/>
          <a:lstStyle/>
          <a:p>
            <a:fld id="{342F257A-6041-43D1-94F7-413AA8F8F8ED}" type="slidenum">
              <a:rPr lang="en-IN" smtClean="0"/>
              <a:t>13</a:t>
            </a:fld>
            <a:endParaRPr lang="en-IN"/>
          </a:p>
        </p:txBody>
      </p:sp>
      <p:pic>
        <p:nvPicPr>
          <p:cNvPr id="8" name="Picture 7">
            <a:extLst>
              <a:ext uri="{FF2B5EF4-FFF2-40B4-BE49-F238E27FC236}">
                <a16:creationId xmlns:a16="http://schemas.microsoft.com/office/drawing/2014/main" id="{0B889E92-93BC-4D87-8EF2-00212791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073" y="1739446"/>
            <a:ext cx="3033622" cy="3033622"/>
          </a:xfrm>
          <a:prstGeom prst="rect">
            <a:avLst/>
          </a:prstGeom>
        </p:spPr>
      </p:pic>
    </p:spTree>
    <p:extLst>
      <p:ext uri="{BB962C8B-B14F-4D97-AF65-F5344CB8AC3E}">
        <p14:creationId xmlns:p14="http://schemas.microsoft.com/office/powerpoint/2010/main" val="190005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2A24-946E-433C-B279-58213729D373}"/>
              </a:ext>
            </a:extLst>
          </p:cNvPr>
          <p:cNvSpPr>
            <a:spLocks noGrp="1"/>
          </p:cNvSpPr>
          <p:nvPr>
            <p:ph type="title"/>
          </p:nvPr>
        </p:nvSpPr>
        <p:spPr/>
        <p:txBody>
          <a:bodyPr/>
          <a:lstStyle/>
          <a:p>
            <a:pPr algn="ctr"/>
            <a:r>
              <a:rPr lang="en-IN" dirty="0"/>
              <a:t>Processing</a:t>
            </a:r>
          </a:p>
        </p:txBody>
      </p:sp>
      <p:sp>
        <p:nvSpPr>
          <p:cNvPr id="6" name="TextBox 5">
            <a:extLst>
              <a:ext uri="{FF2B5EF4-FFF2-40B4-BE49-F238E27FC236}">
                <a16:creationId xmlns:a16="http://schemas.microsoft.com/office/drawing/2014/main" id="{64CC9126-B123-4B35-9469-010614D73B4B}"/>
              </a:ext>
            </a:extLst>
          </p:cNvPr>
          <p:cNvSpPr txBox="1"/>
          <p:nvPr/>
        </p:nvSpPr>
        <p:spPr>
          <a:xfrm>
            <a:off x="1604811" y="5076992"/>
            <a:ext cx="4493927" cy="369332"/>
          </a:xfrm>
          <a:prstGeom prst="rect">
            <a:avLst/>
          </a:prstGeom>
          <a:noFill/>
        </p:spPr>
        <p:txBody>
          <a:bodyPr wrap="square" rtlCol="0">
            <a:spAutoFit/>
          </a:bodyPr>
          <a:lstStyle/>
          <a:p>
            <a:r>
              <a:rPr lang="en-IN" dirty="0"/>
              <a:t>Arduino Uno with ATmega328P µC</a:t>
            </a:r>
          </a:p>
        </p:txBody>
      </p:sp>
      <p:sp>
        <p:nvSpPr>
          <p:cNvPr id="7" name="TextBox 6">
            <a:extLst>
              <a:ext uri="{FF2B5EF4-FFF2-40B4-BE49-F238E27FC236}">
                <a16:creationId xmlns:a16="http://schemas.microsoft.com/office/drawing/2014/main" id="{F1F9F323-4431-4B3C-8EE9-354DEC4A50ED}"/>
              </a:ext>
            </a:extLst>
          </p:cNvPr>
          <p:cNvSpPr txBox="1"/>
          <p:nvPr/>
        </p:nvSpPr>
        <p:spPr>
          <a:xfrm>
            <a:off x="6758649" y="5004750"/>
            <a:ext cx="3292185" cy="369332"/>
          </a:xfrm>
          <a:prstGeom prst="rect">
            <a:avLst/>
          </a:prstGeom>
          <a:noFill/>
        </p:spPr>
        <p:txBody>
          <a:bodyPr wrap="square" rtlCol="0">
            <a:spAutoFit/>
          </a:bodyPr>
          <a:lstStyle/>
          <a:p>
            <a:pPr algn="r"/>
            <a:r>
              <a:rPr lang="en-IN" dirty="0"/>
              <a:t>ESP-8266– Wi-Fi Module</a:t>
            </a:r>
          </a:p>
        </p:txBody>
      </p:sp>
      <p:sp>
        <p:nvSpPr>
          <p:cNvPr id="3" name="Slide Number Placeholder 2">
            <a:extLst>
              <a:ext uri="{FF2B5EF4-FFF2-40B4-BE49-F238E27FC236}">
                <a16:creationId xmlns:a16="http://schemas.microsoft.com/office/drawing/2014/main" id="{9688B8AC-8DE7-4128-99EC-5F6D76F1EA73}"/>
              </a:ext>
            </a:extLst>
          </p:cNvPr>
          <p:cNvSpPr>
            <a:spLocks noGrp="1"/>
          </p:cNvSpPr>
          <p:nvPr>
            <p:ph type="sldNum" sz="quarter" idx="12"/>
          </p:nvPr>
        </p:nvSpPr>
        <p:spPr/>
        <p:txBody>
          <a:bodyPr/>
          <a:lstStyle/>
          <a:p>
            <a:fld id="{342F257A-6041-43D1-94F7-413AA8F8F8ED}" type="slidenum">
              <a:rPr lang="en-IN" smtClean="0"/>
              <a:t>14</a:t>
            </a:fld>
            <a:endParaRPr lang="en-IN"/>
          </a:p>
        </p:txBody>
      </p:sp>
      <p:pic>
        <p:nvPicPr>
          <p:cNvPr id="8" name="Picture 7" descr="D:\Soumo\Documents\IOT Project\48912-arduinouno_r3_front.jpg">
            <a:extLst>
              <a:ext uri="{FF2B5EF4-FFF2-40B4-BE49-F238E27FC236}">
                <a16:creationId xmlns:a16="http://schemas.microsoft.com/office/drawing/2014/main" id="{2CED716D-2D08-481B-BBFF-088BE8AABB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587" y="1911020"/>
            <a:ext cx="4380865" cy="30060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descr="D:\Soumo\Documents\IOT Project\raspberry-pi-3-en-raspberry-pi-models-raspberry-pi-183-24-B.png">
            <a:extLst>
              <a:ext uri="{FF2B5EF4-FFF2-40B4-BE49-F238E27FC236}">
                <a16:creationId xmlns:a16="http://schemas.microsoft.com/office/drawing/2014/main" id="{B7D52336-15BA-4BDB-B1B7-4129981CFFDF}"/>
              </a:ext>
            </a:extLst>
          </p:cNvPr>
          <p:cNvPicPr/>
          <p:nvPr/>
        </p:nvPicPr>
        <p:blipFill rotWithShape="1">
          <a:blip r:embed="rId3" cstate="print">
            <a:extLst>
              <a:ext uri="{28A0092B-C50C-407E-A947-70E740481C1C}">
                <a14:useLocalDpi xmlns:a14="http://schemas.microsoft.com/office/drawing/2010/main" val="0"/>
              </a:ext>
            </a:extLst>
          </a:blip>
          <a:srcRect t="15500" b="16333"/>
          <a:stretch/>
        </p:blipFill>
        <p:spPr bwMode="auto">
          <a:xfrm>
            <a:off x="6809874" y="1912272"/>
            <a:ext cx="4380865" cy="3006090"/>
          </a:xfrm>
          <a:prstGeom prst="round2DiagRect">
            <a:avLst>
              <a:gd name="adj1" fmla="val 16667"/>
              <a:gd name="adj2" fmla="val 0"/>
            </a:avLst>
          </a:prstGeom>
          <a:solidFill>
            <a:schemeClr val="tx1"/>
          </a:solidFill>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14229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1312-7C05-48A1-909E-C3CFC144CE6B}"/>
              </a:ext>
            </a:extLst>
          </p:cNvPr>
          <p:cNvSpPr>
            <a:spLocks noGrp="1"/>
          </p:cNvSpPr>
          <p:nvPr>
            <p:ph type="title"/>
          </p:nvPr>
        </p:nvSpPr>
        <p:spPr/>
        <p:txBody>
          <a:bodyPr/>
          <a:lstStyle/>
          <a:p>
            <a:pPr algn="ctr"/>
            <a:r>
              <a:rPr lang="en-IN" dirty="0"/>
              <a:t>User-Interface</a:t>
            </a:r>
          </a:p>
        </p:txBody>
      </p:sp>
      <p:sp>
        <p:nvSpPr>
          <p:cNvPr id="3" name="Content Placeholder 2">
            <a:extLst>
              <a:ext uri="{FF2B5EF4-FFF2-40B4-BE49-F238E27FC236}">
                <a16:creationId xmlns:a16="http://schemas.microsoft.com/office/drawing/2014/main" id="{3DA6AD8D-13C9-4D47-AFC9-C53EE87A9103}"/>
              </a:ext>
            </a:extLst>
          </p:cNvPr>
          <p:cNvSpPr>
            <a:spLocks noGrp="1"/>
          </p:cNvSpPr>
          <p:nvPr>
            <p:ph idx="1"/>
          </p:nvPr>
        </p:nvSpPr>
        <p:spPr>
          <a:xfrm>
            <a:off x="1104293" y="2038630"/>
            <a:ext cx="9404723" cy="4195481"/>
          </a:xfrm>
        </p:spPr>
        <p:txBody>
          <a:bodyPr/>
          <a:lstStyle/>
          <a:p>
            <a:r>
              <a:rPr lang="en-IN" dirty="0"/>
              <a:t>It is the topmost layer of an IOT system visible and used by the user. It can be in the form of a Web-Based Platform which will display the real-time data to the user also allow to regulate the functionalities of the IOT Ecosystem</a:t>
            </a:r>
            <a:r>
              <a:rPr lang="en-GB" dirty="0"/>
              <a:t>. </a:t>
            </a:r>
            <a:endParaRPr lang="en-IN" dirty="0"/>
          </a:p>
        </p:txBody>
      </p:sp>
      <p:pic>
        <p:nvPicPr>
          <p:cNvPr id="5" name="Picture 4">
            <a:extLst>
              <a:ext uri="{FF2B5EF4-FFF2-40B4-BE49-F238E27FC236}">
                <a16:creationId xmlns:a16="http://schemas.microsoft.com/office/drawing/2014/main" id="{2EB3B0D8-1620-41CD-91E0-1F3DB3B70674}"/>
              </a:ext>
            </a:extLst>
          </p:cNvPr>
          <p:cNvPicPr>
            <a:picLocks noChangeAspect="1"/>
          </p:cNvPicPr>
          <p:nvPr/>
        </p:nvPicPr>
        <p:blipFill rotWithShape="1">
          <a:blip r:embed="rId2">
            <a:extLst>
              <a:ext uri="{28A0092B-C50C-407E-A947-70E740481C1C}">
                <a14:useLocalDpi xmlns:a14="http://schemas.microsoft.com/office/drawing/2010/main" val="0"/>
              </a:ext>
            </a:extLst>
          </a:blip>
          <a:srcRect l="182" r="44182"/>
          <a:stretch/>
        </p:blipFill>
        <p:spPr>
          <a:xfrm>
            <a:off x="12303453" y="0"/>
            <a:ext cx="4239491" cy="3143250"/>
          </a:xfrm>
          <a:prstGeom prst="rect">
            <a:avLst/>
          </a:prstGeom>
        </p:spPr>
      </p:pic>
      <p:sp>
        <p:nvSpPr>
          <p:cNvPr id="4" name="Slide Number Placeholder 3">
            <a:extLst>
              <a:ext uri="{FF2B5EF4-FFF2-40B4-BE49-F238E27FC236}">
                <a16:creationId xmlns:a16="http://schemas.microsoft.com/office/drawing/2014/main" id="{21015ADA-04B1-45DA-8F73-D0547534C6A1}"/>
              </a:ext>
            </a:extLst>
          </p:cNvPr>
          <p:cNvSpPr>
            <a:spLocks noGrp="1"/>
          </p:cNvSpPr>
          <p:nvPr>
            <p:ph type="sldNum" sz="quarter" idx="12"/>
          </p:nvPr>
        </p:nvSpPr>
        <p:spPr/>
        <p:txBody>
          <a:bodyPr/>
          <a:lstStyle/>
          <a:p>
            <a:fld id="{342F257A-6041-43D1-94F7-413AA8F8F8ED}" type="slidenum">
              <a:rPr lang="en-IN" smtClean="0"/>
              <a:t>15</a:t>
            </a:fld>
            <a:endParaRPr lang="en-IN"/>
          </a:p>
        </p:txBody>
      </p:sp>
      <p:pic>
        <p:nvPicPr>
          <p:cNvPr id="7" name="Picture 6">
            <a:extLst>
              <a:ext uri="{FF2B5EF4-FFF2-40B4-BE49-F238E27FC236}">
                <a16:creationId xmlns:a16="http://schemas.microsoft.com/office/drawing/2014/main" id="{193FEDFF-A958-4956-B4BE-D3BB60D7E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923" y="3618682"/>
            <a:ext cx="8091461" cy="2786600"/>
          </a:xfrm>
          <a:prstGeom prst="rect">
            <a:avLst/>
          </a:prstGeom>
        </p:spPr>
      </p:pic>
    </p:spTree>
    <p:extLst>
      <p:ext uri="{BB962C8B-B14F-4D97-AF65-F5344CB8AC3E}">
        <p14:creationId xmlns:p14="http://schemas.microsoft.com/office/powerpoint/2010/main" val="3034802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A34FC-0607-4D8D-BE65-A158264713D3}"/>
              </a:ext>
            </a:extLst>
          </p:cNvPr>
          <p:cNvSpPr>
            <a:spLocks noGrp="1"/>
          </p:cNvSpPr>
          <p:nvPr>
            <p:ph type="title"/>
          </p:nvPr>
        </p:nvSpPr>
        <p:spPr/>
        <p:txBody>
          <a:bodyPr/>
          <a:lstStyle/>
          <a:p>
            <a:r>
              <a:rPr lang="en-IN" dirty="0"/>
              <a:t>User-Interface(contd.)</a:t>
            </a:r>
          </a:p>
        </p:txBody>
      </p:sp>
      <p:sp>
        <p:nvSpPr>
          <p:cNvPr id="4" name="Slide Number Placeholder 3">
            <a:extLst>
              <a:ext uri="{FF2B5EF4-FFF2-40B4-BE49-F238E27FC236}">
                <a16:creationId xmlns:a16="http://schemas.microsoft.com/office/drawing/2014/main" id="{3B61A1C9-4EBE-4BFA-A7A3-903D84A8DAC3}"/>
              </a:ext>
            </a:extLst>
          </p:cNvPr>
          <p:cNvSpPr>
            <a:spLocks noGrp="1"/>
          </p:cNvSpPr>
          <p:nvPr>
            <p:ph type="sldNum" sz="quarter" idx="12"/>
          </p:nvPr>
        </p:nvSpPr>
        <p:spPr/>
        <p:txBody>
          <a:bodyPr/>
          <a:lstStyle/>
          <a:p>
            <a:fld id="{342F257A-6041-43D1-94F7-413AA8F8F8ED}" type="slidenum">
              <a:rPr lang="en-IN" smtClean="0"/>
              <a:t>16</a:t>
            </a:fld>
            <a:endParaRPr lang="en-IN"/>
          </a:p>
        </p:txBody>
      </p:sp>
      <p:pic>
        <p:nvPicPr>
          <p:cNvPr id="11" name="Content Placeholder 10">
            <a:extLst>
              <a:ext uri="{FF2B5EF4-FFF2-40B4-BE49-F238E27FC236}">
                <a16:creationId xmlns:a16="http://schemas.microsoft.com/office/drawing/2014/main" id="{98E70675-4B94-4F52-9BF5-026F07A06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176" y="1853248"/>
            <a:ext cx="8752658" cy="4943908"/>
          </a:xfrm>
          <a:prstGeom prst="rect">
            <a:avLst/>
          </a:prstGeom>
        </p:spPr>
      </p:pic>
    </p:spTree>
    <p:extLst>
      <p:ext uri="{BB962C8B-B14F-4D97-AF65-F5344CB8AC3E}">
        <p14:creationId xmlns:p14="http://schemas.microsoft.com/office/powerpoint/2010/main" val="421762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E081D4D-8328-4A5B-B61D-B971A85E1B83}"/>
              </a:ext>
            </a:extLst>
          </p:cNvPr>
          <p:cNvSpPr>
            <a:spLocks noGrp="1"/>
          </p:cNvSpPr>
          <p:nvPr>
            <p:ph type="title"/>
          </p:nvPr>
        </p:nvSpPr>
        <p:spPr>
          <a:xfrm>
            <a:off x="646113" y="424729"/>
            <a:ext cx="9404350" cy="1400175"/>
          </a:xfrm>
        </p:spPr>
        <p:txBody>
          <a:bodyPr/>
          <a:lstStyle/>
          <a:p>
            <a:pPr algn="ctr"/>
            <a:r>
              <a:rPr lang="en-IN" dirty="0"/>
              <a:t>SYSTEM ARCHITECTURE</a:t>
            </a:r>
          </a:p>
        </p:txBody>
      </p:sp>
      <p:sp>
        <p:nvSpPr>
          <p:cNvPr id="2" name="Slide Number Placeholder 1">
            <a:extLst>
              <a:ext uri="{FF2B5EF4-FFF2-40B4-BE49-F238E27FC236}">
                <a16:creationId xmlns:a16="http://schemas.microsoft.com/office/drawing/2014/main" id="{1CC0FBF5-1013-4219-B0CF-DF49BD280D98}"/>
              </a:ext>
            </a:extLst>
          </p:cNvPr>
          <p:cNvSpPr>
            <a:spLocks noGrp="1"/>
          </p:cNvSpPr>
          <p:nvPr>
            <p:ph type="sldNum" sz="quarter" idx="12"/>
          </p:nvPr>
        </p:nvSpPr>
        <p:spPr/>
        <p:txBody>
          <a:bodyPr/>
          <a:lstStyle/>
          <a:p>
            <a:fld id="{342F257A-6041-43D1-94F7-413AA8F8F8ED}" type="slidenum">
              <a:rPr lang="en-IN" smtClean="0"/>
              <a:t>17</a:t>
            </a:fld>
            <a:endParaRPr lang="en-IN"/>
          </a:p>
        </p:txBody>
      </p:sp>
      <p:grpSp>
        <p:nvGrpSpPr>
          <p:cNvPr id="47" name="Canvas 63">
            <a:extLst>
              <a:ext uri="{FF2B5EF4-FFF2-40B4-BE49-F238E27FC236}">
                <a16:creationId xmlns:a16="http://schemas.microsoft.com/office/drawing/2014/main" id="{C0CB1F63-0391-4782-A354-B2810B8E0EF5}"/>
              </a:ext>
            </a:extLst>
          </p:cNvPr>
          <p:cNvGrpSpPr/>
          <p:nvPr/>
        </p:nvGrpSpPr>
        <p:grpSpPr>
          <a:xfrm>
            <a:off x="2319020" y="2327474"/>
            <a:ext cx="6466064" cy="8997315"/>
            <a:chOff x="54116" y="0"/>
            <a:chExt cx="6466064" cy="8997315"/>
          </a:xfrm>
        </p:grpSpPr>
        <p:sp>
          <p:nvSpPr>
            <p:cNvPr id="48" name="Rectangle 47">
              <a:extLst>
                <a:ext uri="{FF2B5EF4-FFF2-40B4-BE49-F238E27FC236}">
                  <a16:creationId xmlns:a16="http://schemas.microsoft.com/office/drawing/2014/main" id="{A95D0E34-640C-462F-B0ED-2F56D52C9F29}"/>
                </a:ext>
              </a:extLst>
            </p:cNvPr>
            <p:cNvSpPr/>
            <p:nvPr/>
          </p:nvSpPr>
          <p:spPr>
            <a:xfrm>
              <a:off x="1033780" y="5425440"/>
              <a:ext cx="5486400" cy="3571875"/>
            </a:xfrm>
            <a:prstGeom prst="rect">
              <a:avLst/>
            </a:prstGeom>
          </p:spPr>
        </p:sp>
        <p:sp>
          <p:nvSpPr>
            <p:cNvPr id="49" name="Oval 48">
              <a:extLst>
                <a:ext uri="{FF2B5EF4-FFF2-40B4-BE49-F238E27FC236}">
                  <a16:creationId xmlns:a16="http://schemas.microsoft.com/office/drawing/2014/main" id="{259CA73D-18AD-4E18-BE9F-A52E73FD23EE}"/>
                </a:ext>
              </a:extLst>
            </p:cNvPr>
            <p:cNvSpPr/>
            <p:nvPr/>
          </p:nvSpPr>
          <p:spPr>
            <a:xfrm>
              <a:off x="54117" y="0"/>
              <a:ext cx="1117205" cy="706834"/>
            </a:xfrm>
            <a:prstGeom prst="ellipse">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800"/>
                </a:spcAft>
              </a:pPr>
              <a:r>
                <a:rPr lang="en-IN" sz="1100" b="1">
                  <a:solidFill>
                    <a:srgbClr val="0D0D0D"/>
                  </a:solidFill>
                  <a:effectLst/>
                  <a:ea typeface="Times New Roman" panose="02020603050405020304" pitchFamily="18" charset="0"/>
                  <a:cs typeface="Times New Roman" panose="02020603050405020304" pitchFamily="18" charset="0"/>
                </a:rPr>
                <a:t>Exhaust Fan</a:t>
              </a:r>
              <a:endParaRPr lang="en-IN" sz="1100">
                <a:effectLst/>
                <a:ea typeface="Calibri" panose="020F0502020204030204" pitchFamily="34" charset="0"/>
                <a:cs typeface="Times New Roman" panose="02020603050405020304" pitchFamily="18" charset="0"/>
              </a:endParaRPr>
            </a:p>
          </p:txBody>
        </p:sp>
        <p:sp>
          <p:nvSpPr>
            <p:cNvPr id="50" name="Oval 49">
              <a:extLst>
                <a:ext uri="{FF2B5EF4-FFF2-40B4-BE49-F238E27FC236}">
                  <a16:creationId xmlns:a16="http://schemas.microsoft.com/office/drawing/2014/main" id="{A5E4EEDE-05E9-4A6F-8417-B553BAB62029}"/>
                </a:ext>
              </a:extLst>
            </p:cNvPr>
            <p:cNvSpPr/>
            <p:nvPr/>
          </p:nvSpPr>
          <p:spPr>
            <a:xfrm>
              <a:off x="54116" y="820246"/>
              <a:ext cx="1117206" cy="706833"/>
            </a:xfrm>
            <a:prstGeom prst="ellipse">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800"/>
                </a:spcAft>
              </a:pPr>
              <a:r>
                <a:rPr lang="en-US" sz="1100" b="1">
                  <a:solidFill>
                    <a:srgbClr val="000000"/>
                  </a:solidFill>
                  <a:effectLst/>
                  <a:ea typeface="Arial" panose="020B0604020202020204" pitchFamily="34" charset="0"/>
                  <a:cs typeface="Times New Roman" panose="02020603050405020304" pitchFamily="18" charset="0"/>
                </a:rPr>
                <a:t>Water Pump </a:t>
              </a:r>
              <a:endParaRPr lang="en-IN" sz="1100">
                <a:effectLst/>
                <a:ea typeface="Calibri" panose="020F0502020204030204" pitchFamily="34" charset="0"/>
                <a:cs typeface="Times New Roman" panose="02020603050405020304" pitchFamily="18" charset="0"/>
              </a:endParaRPr>
            </a:p>
          </p:txBody>
        </p:sp>
        <p:sp>
          <p:nvSpPr>
            <p:cNvPr id="51" name="Oval 50">
              <a:extLst>
                <a:ext uri="{FF2B5EF4-FFF2-40B4-BE49-F238E27FC236}">
                  <a16:creationId xmlns:a16="http://schemas.microsoft.com/office/drawing/2014/main" id="{9B376200-FBB7-460F-BC99-624AC9A4F2B2}"/>
                </a:ext>
              </a:extLst>
            </p:cNvPr>
            <p:cNvSpPr/>
            <p:nvPr/>
          </p:nvSpPr>
          <p:spPr>
            <a:xfrm>
              <a:off x="54117" y="1680355"/>
              <a:ext cx="1117206" cy="706834"/>
            </a:xfrm>
            <a:prstGeom prst="ellipse">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6000"/>
                </a:lnSpc>
                <a:spcAft>
                  <a:spcPts val="800"/>
                </a:spcAft>
              </a:pPr>
              <a:r>
                <a:rPr lang="en-IN" sz="1100" b="1">
                  <a:solidFill>
                    <a:srgbClr val="0D0D0D"/>
                  </a:solidFill>
                  <a:effectLst/>
                  <a:ea typeface="Calibri" panose="020F0502020204030204" pitchFamily="34" charset="0"/>
                  <a:cs typeface="Times New Roman" panose="02020603050405020304" pitchFamily="18" charset="0"/>
                </a:rPr>
                <a:t>Artificial Light</a:t>
              </a:r>
              <a:endParaRPr lang="en-IN" sz="1100">
                <a:effectLst/>
                <a:ea typeface="Calibri" panose="020F0502020204030204" pitchFamily="34" charset="0"/>
                <a:cs typeface="Times New Roman" panose="02020603050405020304" pitchFamily="18" charset="0"/>
              </a:endParaRPr>
            </a:p>
          </p:txBody>
        </p:sp>
        <p:sp>
          <p:nvSpPr>
            <p:cNvPr id="52" name="Oval 51">
              <a:extLst>
                <a:ext uri="{FF2B5EF4-FFF2-40B4-BE49-F238E27FC236}">
                  <a16:creationId xmlns:a16="http://schemas.microsoft.com/office/drawing/2014/main" id="{C2ACEF91-2337-454C-91F2-C293EAE9C3F0}"/>
                </a:ext>
              </a:extLst>
            </p:cNvPr>
            <p:cNvSpPr/>
            <p:nvPr/>
          </p:nvSpPr>
          <p:spPr>
            <a:xfrm>
              <a:off x="54117" y="2493566"/>
              <a:ext cx="1117206" cy="706834"/>
            </a:xfrm>
            <a:prstGeom prst="ellipse">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800"/>
                </a:spcAft>
              </a:pPr>
              <a:r>
                <a:rPr lang="en-IN" sz="1100" b="1">
                  <a:solidFill>
                    <a:srgbClr val="0D0D0D"/>
                  </a:solidFill>
                  <a:effectLst/>
                  <a:ea typeface="Times New Roman" panose="02020603050405020304" pitchFamily="18" charset="0"/>
                  <a:cs typeface="Times New Roman" panose="02020603050405020304" pitchFamily="18" charset="0"/>
                </a:rPr>
                <a:t>Peltier Module+ Fan</a:t>
              </a:r>
              <a:endParaRPr lang="en-IN" sz="1100">
                <a:effectLst/>
                <a:ea typeface="Calibri" panose="020F0502020204030204" pitchFamily="34"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9B883530-7797-4635-B6C3-D8A59AA502E7}"/>
                </a:ext>
              </a:extLst>
            </p:cNvPr>
            <p:cNvCxnSpPr/>
            <p:nvPr/>
          </p:nvCxnSpPr>
          <p:spPr>
            <a:xfrm flipH="1">
              <a:off x="1171323" y="1628524"/>
              <a:ext cx="832211" cy="405248"/>
            </a:xfrm>
            <a:prstGeom prst="straightConnector1">
              <a:avLst/>
            </a:prstGeom>
            <a:ln w="19050">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A9C341D5-1CB2-49DC-B74C-F10096126B1E}"/>
                </a:ext>
              </a:extLst>
            </p:cNvPr>
            <p:cNvCxnSpPr/>
            <p:nvPr/>
          </p:nvCxnSpPr>
          <p:spPr>
            <a:xfrm flipH="1">
              <a:off x="1171323" y="2033772"/>
              <a:ext cx="530915" cy="813211"/>
            </a:xfrm>
            <a:prstGeom prst="straightConnector1">
              <a:avLst/>
            </a:prstGeom>
            <a:ln w="19050">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5" name="Straight Arrow Connector 54">
              <a:extLst>
                <a:ext uri="{FF2B5EF4-FFF2-40B4-BE49-F238E27FC236}">
                  <a16:creationId xmlns:a16="http://schemas.microsoft.com/office/drawing/2014/main" id="{E5936DED-BFAD-423C-9F9D-E34679B268DC}"/>
                </a:ext>
              </a:extLst>
            </p:cNvPr>
            <p:cNvCxnSpPr/>
            <p:nvPr/>
          </p:nvCxnSpPr>
          <p:spPr>
            <a:xfrm flipH="1" flipV="1">
              <a:off x="1171322" y="1173663"/>
              <a:ext cx="832212" cy="44506"/>
            </a:xfrm>
            <a:prstGeom prst="straightConnector1">
              <a:avLst/>
            </a:prstGeom>
            <a:ln w="19050">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56" name="Straight Arrow Connector 55">
              <a:extLst>
                <a:ext uri="{FF2B5EF4-FFF2-40B4-BE49-F238E27FC236}">
                  <a16:creationId xmlns:a16="http://schemas.microsoft.com/office/drawing/2014/main" id="{34E60490-7C66-4DB4-AD45-6328377F8436}"/>
                </a:ext>
              </a:extLst>
            </p:cNvPr>
            <p:cNvCxnSpPr/>
            <p:nvPr/>
          </p:nvCxnSpPr>
          <p:spPr>
            <a:xfrm flipH="1" flipV="1">
              <a:off x="1171322" y="353417"/>
              <a:ext cx="640399" cy="686669"/>
            </a:xfrm>
            <a:prstGeom prst="straightConnector1">
              <a:avLst/>
            </a:prstGeom>
            <a:ln w="19050">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Flowchart: Predefined Process 56">
              <a:extLst>
                <a:ext uri="{FF2B5EF4-FFF2-40B4-BE49-F238E27FC236}">
                  <a16:creationId xmlns:a16="http://schemas.microsoft.com/office/drawing/2014/main" id="{B976C0A8-9D2D-4E21-B1A7-0F2FE86D01BA}"/>
                </a:ext>
              </a:extLst>
            </p:cNvPr>
            <p:cNvSpPr/>
            <p:nvPr/>
          </p:nvSpPr>
          <p:spPr>
            <a:xfrm>
              <a:off x="1543710" y="820246"/>
              <a:ext cx="454133" cy="1308712"/>
            </a:xfrm>
            <a:prstGeom prst="flowChartPredefinedProcess">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10800000" scaled="1"/>
              <a:tileRect/>
            </a:gradFill>
            <a:ln w="3175"/>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2158" tIns="66080" rIns="132158" bIns="66080" numCol="1" spcCol="0" rtlCol="0" fromWordArt="0" anchor="ctr" anchorCtr="0" forceAA="0" compatLnSpc="1">
              <a:prstTxWarp prst="textNoShape">
                <a:avLst/>
              </a:prstTxWarp>
              <a:noAutofit/>
            </a:bodyPr>
            <a:lstStyle/>
            <a:p>
              <a:pPr algn="ctr">
                <a:lnSpc>
                  <a:spcPct val="106000"/>
                </a:lnSpc>
                <a:spcAft>
                  <a:spcPts val="800"/>
                </a:spcAft>
              </a:pPr>
              <a:r>
                <a:rPr lang="en-IN" sz="1200" b="1">
                  <a:solidFill>
                    <a:srgbClr val="0D0D0D"/>
                  </a:solidFill>
                  <a:effectLst/>
                  <a:ea typeface="Calibri" panose="020F0502020204030204" pitchFamily="34" charset="0"/>
                  <a:cs typeface="Times New Roman" panose="02020603050405020304" pitchFamily="18" charset="0"/>
                </a:rPr>
                <a:t>RELAY</a:t>
              </a:r>
              <a:endParaRPr lang="en-IN" sz="1100">
                <a:effectLst/>
                <a:ea typeface="Calibri" panose="020F0502020204030204" pitchFamily="34" charset="0"/>
                <a:cs typeface="Times New Roman" panose="02020603050405020304" pitchFamily="18" charset="0"/>
              </a:endParaRPr>
            </a:p>
          </p:txBody>
        </p:sp>
        <p:pic>
          <p:nvPicPr>
            <p:cNvPr id="58" name="Picture 57" descr="D:\Soumo\Documents\IOT Project\maxresdefault.jpg">
              <a:extLst>
                <a:ext uri="{FF2B5EF4-FFF2-40B4-BE49-F238E27FC236}">
                  <a16:creationId xmlns:a16="http://schemas.microsoft.com/office/drawing/2014/main" id="{232D754C-24DF-4CBB-8833-C70FAB6B9144}"/>
                </a:ext>
              </a:extLst>
            </p:cNvPr>
            <p:cNvPicPr/>
            <p:nvPr/>
          </p:nvPicPr>
          <p:blipFill rotWithShape="1">
            <a:blip r:embed="rId2">
              <a:extLst>
                <a:ext uri="{28A0092B-C50C-407E-A947-70E740481C1C}">
                  <a14:useLocalDpi xmlns:a14="http://schemas.microsoft.com/office/drawing/2010/main" val="0"/>
                </a:ext>
              </a:extLst>
            </a:blip>
            <a:srcRect l="5815" t="18935" r="70127" b="16260"/>
            <a:stretch/>
          </p:blipFill>
          <p:spPr bwMode="auto">
            <a:xfrm rot="10800000">
              <a:off x="2324803" y="345811"/>
              <a:ext cx="1379220" cy="2085975"/>
            </a:xfrm>
            <a:prstGeom prst="rect">
              <a:avLst/>
            </a:prstGeom>
            <a:noFill/>
            <a:ln>
              <a:noFill/>
            </a:ln>
            <a:extLst>
              <a:ext uri="{53640926-AAD7-44D8-BBD7-CCE9431645EC}">
                <a14:shadowObscured xmlns:a14="http://schemas.microsoft.com/office/drawing/2010/main"/>
              </a:ext>
            </a:extLst>
          </p:spPr>
        </p:pic>
        <p:pic>
          <p:nvPicPr>
            <p:cNvPr id="59" name="Picture 58" descr="D:\Soumo\Documents\IOT Project\Screen-Shot-2018-05-17-at-9.54.25-AM.jpg">
              <a:extLst>
                <a:ext uri="{FF2B5EF4-FFF2-40B4-BE49-F238E27FC236}">
                  <a16:creationId xmlns:a16="http://schemas.microsoft.com/office/drawing/2014/main" id="{5E886D99-0386-439B-A37D-E3F1AF6876CF}"/>
                </a:ext>
              </a:extLst>
            </p:cNvPr>
            <p:cNvPicPr/>
            <p:nvPr/>
          </p:nvPicPr>
          <p:blipFill rotWithShape="1">
            <a:blip r:embed="rId3">
              <a:extLst>
                <a:ext uri="{28A0092B-C50C-407E-A947-70E740481C1C}">
                  <a14:useLocalDpi xmlns:a14="http://schemas.microsoft.com/office/drawing/2010/main" val="0"/>
                </a:ext>
              </a:extLst>
            </a:blip>
            <a:srcRect l="41870" t="42689" r="33163" b="26715"/>
            <a:stretch/>
          </p:blipFill>
          <p:spPr bwMode="auto">
            <a:xfrm>
              <a:off x="4060190" y="315768"/>
              <a:ext cx="1426210" cy="996315"/>
            </a:xfrm>
            <a:prstGeom prst="rect">
              <a:avLst/>
            </a:prstGeom>
            <a:noFill/>
            <a:ln>
              <a:noFill/>
            </a:ln>
            <a:extLst>
              <a:ext uri="{53640926-AAD7-44D8-BBD7-CCE9431645EC}">
                <a14:shadowObscured xmlns:a14="http://schemas.microsoft.com/office/drawing/2010/main"/>
              </a:ext>
            </a:extLst>
          </p:spPr>
        </p:pic>
        <p:pic>
          <p:nvPicPr>
            <p:cNvPr id="60" name="Picture 59" descr="D:\Soumo\Documents\IOT Project\user-interface-icon-20.jpg">
              <a:extLst>
                <a:ext uri="{FF2B5EF4-FFF2-40B4-BE49-F238E27FC236}">
                  <a16:creationId xmlns:a16="http://schemas.microsoft.com/office/drawing/2014/main" id="{6465D25F-437F-4221-B7CF-B89EACDB0A0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10025" y="1680355"/>
              <a:ext cx="1476375" cy="1476375"/>
            </a:xfrm>
            <a:prstGeom prst="rect">
              <a:avLst/>
            </a:prstGeom>
            <a:noFill/>
            <a:ln>
              <a:noFill/>
            </a:ln>
          </p:spPr>
        </p:pic>
        <p:cxnSp>
          <p:nvCxnSpPr>
            <p:cNvPr id="61" name="Straight Arrow Connector 60">
              <a:extLst>
                <a:ext uri="{FF2B5EF4-FFF2-40B4-BE49-F238E27FC236}">
                  <a16:creationId xmlns:a16="http://schemas.microsoft.com/office/drawing/2014/main" id="{4995A32B-1D33-467F-9526-E07A15A0B418}"/>
                </a:ext>
              </a:extLst>
            </p:cNvPr>
            <p:cNvCxnSpPr/>
            <p:nvPr/>
          </p:nvCxnSpPr>
          <p:spPr>
            <a:xfrm flipH="1">
              <a:off x="2003534" y="1218169"/>
              <a:ext cx="394136" cy="1"/>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2" name="Straight Arrow Connector 61">
              <a:extLst>
                <a:ext uri="{FF2B5EF4-FFF2-40B4-BE49-F238E27FC236}">
                  <a16:creationId xmlns:a16="http://schemas.microsoft.com/office/drawing/2014/main" id="{46DD1E43-39F3-46DE-89C1-3E28933B9FC7}"/>
                </a:ext>
              </a:extLst>
            </p:cNvPr>
            <p:cNvCxnSpPr/>
            <p:nvPr/>
          </p:nvCxnSpPr>
          <p:spPr>
            <a:xfrm flipH="1">
              <a:off x="2003970" y="1467780"/>
              <a:ext cx="393700" cy="0"/>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3" name="Straight Arrow Connector 62">
              <a:extLst>
                <a:ext uri="{FF2B5EF4-FFF2-40B4-BE49-F238E27FC236}">
                  <a16:creationId xmlns:a16="http://schemas.microsoft.com/office/drawing/2014/main" id="{CC933058-AE4A-41A0-8FB2-3CAA874E462D}"/>
                </a:ext>
              </a:extLst>
            </p:cNvPr>
            <p:cNvCxnSpPr/>
            <p:nvPr/>
          </p:nvCxnSpPr>
          <p:spPr>
            <a:xfrm flipH="1">
              <a:off x="1997843" y="1702087"/>
              <a:ext cx="393700" cy="0"/>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4" name="Straight Arrow Connector 63">
              <a:extLst>
                <a:ext uri="{FF2B5EF4-FFF2-40B4-BE49-F238E27FC236}">
                  <a16:creationId xmlns:a16="http://schemas.microsoft.com/office/drawing/2014/main" id="{5D46ACB7-FABA-45F0-86C0-4F1A63F3EFE5}"/>
                </a:ext>
              </a:extLst>
            </p:cNvPr>
            <p:cNvCxnSpPr/>
            <p:nvPr/>
          </p:nvCxnSpPr>
          <p:spPr>
            <a:xfrm flipH="1">
              <a:off x="1997843" y="1999886"/>
              <a:ext cx="393700" cy="0"/>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65" name="Straight Arrow Connector 64">
              <a:extLst>
                <a:ext uri="{FF2B5EF4-FFF2-40B4-BE49-F238E27FC236}">
                  <a16:creationId xmlns:a16="http://schemas.microsoft.com/office/drawing/2014/main" id="{0D99FCF9-D84C-46FC-87AC-47174252ED43}"/>
                </a:ext>
              </a:extLst>
            </p:cNvPr>
            <p:cNvCxnSpPr/>
            <p:nvPr/>
          </p:nvCxnSpPr>
          <p:spPr>
            <a:xfrm flipH="1">
              <a:off x="3704023" y="2153350"/>
              <a:ext cx="483474" cy="1"/>
            </a:xfrm>
            <a:prstGeom prst="straightConnector1">
              <a:avLst/>
            </a:prstGeom>
            <a:ln>
              <a:headEnd type="triangl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6" name="Connector: Elbow 65">
              <a:extLst>
                <a:ext uri="{FF2B5EF4-FFF2-40B4-BE49-F238E27FC236}">
                  <a16:creationId xmlns:a16="http://schemas.microsoft.com/office/drawing/2014/main" id="{D9ECEB21-546A-44FE-87B8-2B9D0E3B8928}"/>
                </a:ext>
              </a:extLst>
            </p:cNvPr>
            <p:cNvCxnSpPr/>
            <p:nvPr/>
          </p:nvCxnSpPr>
          <p:spPr>
            <a:xfrm rot="5400000" flipH="1" flipV="1">
              <a:off x="3244573" y="-246784"/>
              <a:ext cx="345811" cy="839380"/>
            </a:xfrm>
            <a:prstGeom prst="bentConnector2">
              <a:avLst/>
            </a:prstGeom>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608B5CB2-2FF1-49F0-8D4A-84C6AA35304A}"/>
                </a:ext>
              </a:extLst>
            </p:cNvPr>
            <p:cNvCxnSpPr/>
            <p:nvPr/>
          </p:nvCxnSpPr>
          <p:spPr>
            <a:xfrm rot="16200000" flipH="1">
              <a:off x="3539754" y="303765"/>
              <a:ext cx="807576" cy="20004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036112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1255B-4116-4B8E-9EFD-9D5ED7D43318}"/>
              </a:ext>
            </a:extLst>
          </p:cNvPr>
          <p:cNvSpPr>
            <a:spLocks noGrp="1"/>
          </p:cNvSpPr>
          <p:nvPr>
            <p:ph type="sldNum" sz="quarter" idx="12"/>
          </p:nvPr>
        </p:nvSpPr>
        <p:spPr/>
        <p:txBody>
          <a:bodyPr/>
          <a:lstStyle/>
          <a:p>
            <a:fld id="{342F257A-6041-43D1-94F7-413AA8F8F8ED}" type="slidenum">
              <a:rPr lang="en-IN" smtClean="0"/>
              <a:t>18</a:t>
            </a:fld>
            <a:endParaRPr lang="en-IN"/>
          </a:p>
        </p:txBody>
      </p:sp>
      <p:grpSp>
        <p:nvGrpSpPr>
          <p:cNvPr id="5" name="Canvas 75">
            <a:extLst>
              <a:ext uri="{FF2B5EF4-FFF2-40B4-BE49-F238E27FC236}">
                <a16:creationId xmlns:a16="http://schemas.microsoft.com/office/drawing/2014/main" id="{C45D1807-B3BC-4163-B217-C5997E45D2A0}"/>
              </a:ext>
            </a:extLst>
          </p:cNvPr>
          <p:cNvGrpSpPr/>
          <p:nvPr/>
        </p:nvGrpSpPr>
        <p:grpSpPr>
          <a:xfrm>
            <a:off x="2569931" y="564641"/>
            <a:ext cx="6767818" cy="9651346"/>
            <a:chOff x="12" y="117494"/>
            <a:chExt cx="6767818" cy="9651346"/>
          </a:xfrm>
        </p:grpSpPr>
        <p:sp>
          <p:nvSpPr>
            <p:cNvPr id="6" name="Rectangle 5">
              <a:extLst>
                <a:ext uri="{FF2B5EF4-FFF2-40B4-BE49-F238E27FC236}">
                  <a16:creationId xmlns:a16="http://schemas.microsoft.com/office/drawing/2014/main" id="{0BFB85D1-FDB1-4083-9F21-05597BD6BA02}"/>
                </a:ext>
              </a:extLst>
            </p:cNvPr>
            <p:cNvSpPr/>
            <p:nvPr/>
          </p:nvSpPr>
          <p:spPr>
            <a:xfrm>
              <a:off x="949325" y="3501390"/>
              <a:ext cx="5818505" cy="6267450"/>
            </a:xfrm>
            <a:prstGeom prst="rect">
              <a:avLst/>
            </a:prstGeom>
          </p:spPr>
        </p:sp>
        <p:sp>
          <p:nvSpPr>
            <p:cNvPr id="7" name="Rectangle: Diagonal Corners Snipped 6">
              <a:extLst>
                <a:ext uri="{FF2B5EF4-FFF2-40B4-BE49-F238E27FC236}">
                  <a16:creationId xmlns:a16="http://schemas.microsoft.com/office/drawing/2014/main" id="{FD1B2663-78CC-4034-B513-1B2ED5F174F2}"/>
                </a:ext>
              </a:extLst>
            </p:cNvPr>
            <p:cNvSpPr/>
            <p:nvPr/>
          </p:nvSpPr>
          <p:spPr>
            <a:xfrm>
              <a:off x="1211839" y="5087277"/>
              <a:ext cx="982317" cy="598513"/>
            </a:xfrm>
            <a:prstGeom prst="snip2Diag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36000" tIns="45720" rIns="36000" bIns="45720" numCol="1" spcCol="0" rtlCol="0" fromWordArt="0" anchor="b" anchorCtr="0" forceAA="0" compatLnSpc="1">
              <a:prstTxWarp prst="textNoShape">
                <a:avLst/>
              </a:prstTxWarp>
              <a:noAutofit/>
            </a:bodyPr>
            <a:lstStyle/>
            <a:p>
              <a:pPr algn="ctr">
                <a:lnSpc>
                  <a:spcPct val="107000"/>
                </a:lnSpc>
                <a:spcAft>
                  <a:spcPts val="800"/>
                </a:spcAft>
              </a:pPr>
              <a:r>
                <a:rPr lang="en-IN" sz="1000">
                  <a:effectLst/>
                  <a:latin typeface="Times New Roman" panose="02020603050405020304" pitchFamily="18" charset="0"/>
                  <a:ea typeface="Calibri" panose="020F0502020204030204" pitchFamily="34" charset="0"/>
                  <a:cs typeface="Times New Roman" panose="02020603050405020304" pitchFamily="18" charset="0"/>
                </a:rPr>
                <a:t>ARTIFICIAL LIGHT</a:t>
              </a:r>
              <a:endParaRPr lang="en-IN" sz="1100">
                <a:effectLst/>
                <a:ea typeface="Calibri" panose="020F0502020204030204" pitchFamily="34" charset="0"/>
                <a:cs typeface="Times New Roman" panose="02020603050405020304" pitchFamily="18" charset="0"/>
              </a:endParaRPr>
            </a:p>
          </p:txBody>
        </p:sp>
        <p:sp>
          <p:nvSpPr>
            <p:cNvPr id="8" name="Oval 7">
              <a:extLst>
                <a:ext uri="{FF2B5EF4-FFF2-40B4-BE49-F238E27FC236}">
                  <a16:creationId xmlns:a16="http://schemas.microsoft.com/office/drawing/2014/main" id="{3795D127-90FF-46BF-9445-A5740040B27C}"/>
                </a:ext>
              </a:extLst>
            </p:cNvPr>
            <p:cNvSpPr/>
            <p:nvPr/>
          </p:nvSpPr>
          <p:spPr>
            <a:xfrm>
              <a:off x="12" y="117494"/>
              <a:ext cx="900679" cy="50580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6000"/>
                </a:lnSpc>
                <a:spcAft>
                  <a:spcPts val="800"/>
                </a:spcAft>
              </a:pPr>
              <a:r>
                <a:rPr lang="en-IN"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DHT11</a:t>
              </a:r>
              <a:endParaRPr lang="en-IN" sz="1100">
                <a:effectLst/>
                <a:ea typeface="Calibri" panose="020F0502020204030204"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75AF4FE7-F3D1-401E-A62D-F86F5DCEAA17}"/>
                </a:ext>
              </a:extLst>
            </p:cNvPr>
            <p:cNvSpPr/>
            <p:nvPr/>
          </p:nvSpPr>
          <p:spPr>
            <a:xfrm>
              <a:off x="261" y="667248"/>
              <a:ext cx="900430" cy="50546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spcAft>
                  <a:spcPts val="800"/>
                </a:spcAft>
              </a:pPr>
              <a:r>
                <a:rPr lang="en-IN"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MQ2</a:t>
              </a:r>
              <a:endParaRPr lang="en-IN" sz="1100">
                <a:effectLst/>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391F82ED-0AE8-4E15-AA9F-FC7039C2E82D}"/>
                </a:ext>
              </a:extLst>
            </p:cNvPr>
            <p:cNvSpPr/>
            <p:nvPr/>
          </p:nvSpPr>
          <p:spPr>
            <a:xfrm>
              <a:off x="261" y="1244029"/>
              <a:ext cx="900430" cy="50546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spcAft>
                  <a:spcPts val="800"/>
                </a:spcAft>
              </a:pPr>
              <a:r>
                <a:rPr lang="en-IN"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LDR</a:t>
              </a:r>
              <a:endParaRPr lang="en-IN" sz="1100">
                <a:effectLst/>
                <a:ea typeface="Calibri" panose="020F0502020204030204" pitchFamily="34" charset="0"/>
                <a:cs typeface="Times New Roman" panose="02020603050405020304" pitchFamily="18" charset="0"/>
              </a:endParaRPr>
            </a:p>
          </p:txBody>
        </p:sp>
        <p:sp>
          <p:nvSpPr>
            <p:cNvPr id="11" name="Oval 10">
              <a:extLst>
                <a:ext uri="{FF2B5EF4-FFF2-40B4-BE49-F238E27FC236}">
                  <a16:creationId xmlns:a16="http://schemas.microsoft.com/office/drawing/2014/main" id="{7088C601-D7ED-4A74-8327-05C6F227AC2E}"/>
                </a:ext>
              </a:extLst>
            </p:cNvPr>
            <p:cNvSpPr/>
            <p:nvPr/>
          </p:nvSpPr>
          <p:spPr>
            <a:xfrm>
              <a:off x="261" y="1793304"/>
              <a:ext cx="900430" cy="505460"/>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5000"/>
                </a:lnSpc>
                <a:spcAft>
                  <a:spcPts val="800"/>
                </a:spcAft>
              </a:pPr>
              <a:r>
                <a:rPr lang="en-IN" sz="9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SOIL MOISTURE</a:t>
              </a:r>
              <a:endParaRPr lang="en-IN" sz="1100">
                <a:effectLst/>
                <a:ea typeface="Calibri" panose="020F0502020204030204" pitchFamily="34" charset="0"/>
                <a:cs typeface="Times New Roman" panose="02020603050405020304" pitchFamily="18" charset="0"/>
              </a:endParaRPr>
            </a:p>
          </p:txBody>
        </p:sp>
        <p:sp>
          <p:nvSpPr>
            <p:cNvPr id="12" name="Rectangle: Diagonal Corners Snipped 11">
              <a:extLst>
                <a:ext uri="{FF2B5EF4-FFF2-40B4-BE49-F238E27FC236}">
                  <a16:creationId xmlns:a16="http://schemas.microsoft.com/office/drawing/2014/main" id="{CCEB1BF8-381E-4EB7-87B9-B7F261BDEA4A}"/>
                </a:ext>
              </a:extLst>
            </p:cNvPr>
            <p:cNvSpPr/>
            <p:nvPr/>
          </p:nvSpPr>
          <p:spPr>
            <a:xfrm>
              <a:off x="163375" y="5087451"/>
              <a:ext cx="981710" cy="598339"/>
            </a:xfrm>
            <a:prstGeom prst="snip2Diag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EXHAUST FAN</a:t>
              </a:r>
              <a:endParaRPr lang="en-IN" sz="1100">
                <a:effectLst/>
                <a:ea typeface="Calibri" panose="020F0502020204030204" pitchFamily="34" charset="0"/>
                <a:cs typeface="Times New Roman" panose="02020603050405020304" pitchFamily="18" charset="0"/>
              </a:endParaRPr>
            </a:p>
          </p:txBody>
        </p:sp>
        <p:sp>
          <p:nvSpPr>
            <p:cNvPr id="13" name="Rectangle: Diagonal Corners Snipped 12">
              <a:extLst>
                <a:ext uri="{FF2B5EF4-FFF2-40B4-BE49-F238E27FC236}">
                  <a16:creationId xmlns:a16="http://schemas.microsoft.com/office/drawing/2014/main" id="{771F4495-76F6-4521-9D6E-C74FC9A57BDF}"/>
                </a:ext>
              </a:extLst>
            </p:cNvPr>
            <p:cNvSpPr/>
            <p:nvPr/>
          </p:nvSpPr>
          <p:spPr>
            <a:xfrm>
              <a:off x="3289943" y="5087451"/>
              <a:ext cx="981710" cy="598339"/>
            </a:xfrm>
            <a:prstGeom prst="snip2Diag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WATER PUMP</a:t>
              </a:r>
              <a:endParaRPr lang="en-IN" sz="1100">
                <a:effectLst/>
                <a:ea typeface="Calibri" panose="020F0502020204030204" pitchFamily="34" charset="0"/>
                <a:cs typeface="Times New Roman" panose="02020603050405020304" pitchFamily="18" charset="0"/>
              </a:endParaRPr>
            </a:p>
          </p:txBody>
        </p:sp>
        <p:sp>
          <p:nvSpPr>
            <p:cNvPr id="14" name="Rectangle: Diagonal Corners Snipped 13">
              <a:extLst>
                <a:ext uri="{FF2B5EF4-FFF2-40B4-BE49-F238E27FC236}">
                  <a16:creationId xmlns:a16="http://schemas.microsoft.com/office/drawing/2014/main" id="{B337488A-EE41-4C6C-B8DB-5D709CA219EB}"/>
                </a:ext>
              </a:extLst>
            </p:cNvPr>
            <p:cNvSpPr/>
            <p:nvPr/>
          </p:nvSpPr>
          <p:spPr>
            <a:xfrm>
              <a:off x="2241558" y="5087451"/>
              <a:ext cx="981710" cy="598339"/>
            </a:xfrm>
            <a:prstGeom prst="snip2Diag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5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PELTIER MODULE</a:t>
              </a:r>
              <a:endParaRPr lang="en-IN" sz="1100">
                <a:effectLst/>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69901F8A-F37A-4C83-A558-F643E776E354}"/>
                </a:ext>
              </a:extLst>
            </p:cNvPr>
            <p:cNvSpPr/>
            <p:nvPr/>
          </p:nvSpPr>
          <p:spPr>
            <a:xfrm>
              <a:off x="4714355" y="764771"/>
              <a:ext cx="1080655" cy="73152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REMOTE DESKTOP</a:t>
              </a:r>
              <a:endParaRPr lang="en-IN" sz="1100">
                <a:effectLst/>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DBF9BDAB-ECA1-44DA-A08B-6D7180BCED70}"/>
                </a:ext>
              </a:extLst>
            </p:cNvPr>
            <p:cNvSpPr/>
            <p:nvPr/>
          </p:nvSpPr>
          <p:spPr>
            <a:xfrm>
              <a:off x="4714355" y="1807049"/>
              <a:ext cx="1080135" cy="73152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REMOTE MOBILE</a:t>
              </a:r>
              <a:endParaRPr lang="en-IN" sz="1100">
                <a:effectLst/>
                <a:ea typeface="Calibri" panose="020F0502020204030204" pitchFamily="34" charset="0"/>
                <a:cs typeface="Times New Roman" panose="02020603050405020304" pitchFamily="18" charset="0"/>
              </a:endParaRPr>
            </a:p>
          </p:txBody>
        </p:sp>
        <p:sp>
          <p:nvSpPr>
            <p:cNvPr id="17" name="Rectangle: Top Corners One Rounded and One Snipped 16">
              <a:extLst>
                <a:ext uri="{FF2B5EF4-FFF2-40B4-BE49-F238E27FC236}">
                  <a16:creationId xmlns:a16="http://schemas.microsoft.com/office/drawing/2014/main" id="{6ABC6DE1-4F84-45BC-93CA-EEE5191B55ED}"/>
                </a:ext>
              </a:extLst>
            </p:cNvPr>
            <p:cNvSpPr/>
            <p:nvPr/>
          </p:nvSpPr>
          <p:spPr>
            <a:xfrm rot="16200000">
              <a:off x="1067796" y="809061"/>
              <a:ext cx="1080653" cy="559814"/>
            </a:xfrm>
            <a:prstGeom prst="snipRound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900">
                  <a:effectLst/>
                  <a:latin typeface="Times New Roman" panose="02020603050405020304" pitchFamily="18" charset="0"/>
                  <a:ea typeface="Calibri" panose="020F0502020204030204" pitchFamily="34" charset="0"/>
                  <a:cs typeface="Times New Roman" panose="02020603050405020304" pitchFamily="18" charset="0"/>
                </a:rPr>
                <a:t>ANALOG / DIGITAL PINS</a:t>
              </a:r>
              <a:endParaRPr lang="en-IN" sz="1100">
                <a:effectLst/>
                <a:ea typeface="Calibri" panose="020F0502020204030204" pitchFamily="34" charset="0"/>
                <a:cs typeface="Times New Roman" panose="02020603050405020304" pitchFamily="18" charset="0"/>
              </a:endParaRPr>
            </a:p>
            <a:p>
              <a:pPr algn="ctr">
                <a:lnSpc>
                  <a:spcPct val="107000"/>
                </a:lnSpc>
                <a:spcAft>
                  <a:spcPts val="800"/>
                </a:spcAft>
              </a:pPr>
              <a:r>
                <a:rPr lang="en-IN" sz="9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a:effectLst/>
                <a:ea typeface="Calibri" panose="020F0502020204030204" pitchFamily="34" charset="0"/>
                <a:cs typeface="Times New Roman" panose="02020603050405020304" pitchFamily="18" charset="0"/>
              </a:endParaRPr>
            </a:p>
          </p:txBody>
        </p:sp>
        <p:sp>
          <p:nvSpPr>
            <p:cNvPr id="18" name="Rectangle: Top Corners Rounded 17">
              <a:extLst>
                <a:ext uri="{FF2B5EF4-FFF2-40B4-BE49-F238E27FC236}">
                  <a16:creationId xmlns:a16="http://schemas.microsoft.com/office/drawing/2014/main" id="{6C35B7AF-881B-457A-8F4F-F70B40753F36}"/>
                </a:ext>
              </a:extLst>
            </p:cNvPr>
            <p:cNvSpPr/>
            <p:nvPr/>
          </p:nvSpPr>
          <p:spPr>
            <a:xfrm>
              <a:off x="1771650" y="4172990"/>
              <a:ext cx="1313064" cy="415636"/>
            </a:xfrm>
            <a:prstGeom prst="round2SameRect">
              <a:avLst>
                <a:gd name="adj1" fmla="val 0"/>
                <a:gd name="adj2"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RELAY MODULE</a:t>
              </a:r>
              <a:endParaRPr lang="en-IN" sz="1100">
                <a:effectLs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74284942-3B4C-4EF8-8253-30D42FB837A1}"/>
                </a:ext>
              </a:extLst>
            </p:cNvPr>
            <p:cNvSpPr/>
            <p:nvPr/>
          </p:nvSpPr>
          <p:spPr>
            <a:xfrm>
              <a:off x="1705148" y="315882"/>
              <a:ext cx="1263533" cy="1541042"/>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ARDUINO UNO </a:t>
              </a:r>
              <a:br>
                <a:rPr lang="en-IN" sz="1200">
                  <a:effectLst/>
                  <a:latin typeface="Times New Roman" panose="02020603050405020304" pitchFamily="18" charset="0"/>
                  <a:ea typeface="Calibri" panose="020F0502020204030204" pitchFamily="34" charset="0"/>
                  <a:cs typeface="Times New Roman" panose="02020603050405020304" pitchFamily="18" charset="0"/>
                </a:rPr>
              </a:br>
              <a:br>
                <a:rPr lang="en-IN" sz="1200">
                  <a:effectLst/>
                  <a:latin typeface="Times New Roman" panose="02020603050405020304" pitchFamily="18" charset="0"/>
                  <a:ea typeface="Calibri" panose="020F0502020204030204" pitchFamily="34" charset="0"/>
                  <a:cs typeface="Times New Roman" panose="02020603050405020304" pitchFamily="18" charset="0"/>
                </a:rPr>
              </a:br>
              <a:r>
                <a:rPr lang="en-IN" sz="1100">
                  <a:effectLst/>
                  <a:latin typeface="Times New Roman" panose="02020603050405020304" pitchFamily="18" charset="0"/>
                  <a:ea typeface="Calibri" panose="020F0502020204030204" pitchFamily="34" charset="0"/>
                  <a:cs typeface="Times New Roman" panose="02020603050405020304" pitchFamily="18" charset="0"/>
                </a:rPr>
                <a:t>MICRO-CONTROLLER</a:t>
              </a:r>
              <a:endParaRPr lang="en-IN" sz="1100">
                <a:effectLst/>
                <a:ea typeface="Calibri" panose="020F0502020204030204" pitchFamily="34"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3EE24990-AFA8-42D5-AF29-793D2522F1E3}"/>
                </a:ext>
              </a:extLst>
            </p:cNvPr>
            <p:cNvSpPr/>
            <p:nvPr/>
          </p:nvSpPr>
          <p:spPr>
            <a:xfrm rot="16200000">
              <a:off x="1821799" y="2260358"/>
              <a:ext cx="1146810" cy="1598419"/>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RASPBERRY PI 3</a:t>
              </a:r>
              <a:br>
                <a:rPr lang="en-IN" sz="1200">
                  <a:effectLst/>
                  <a:latin typeface="Times New Roman" panose="02020603050405020304" pitchFamily="18" charset="0"/>
                  <a:ea typeface="Calibri" panose="020F0502020204030204" pitchFamily="34" charset="0"/>
                  <a:cs typeface="Times New Roman" panose="02020603050405020304" pitchFamily="18" charset="0"/>
                </a:rPr>
              </a:br>
              <a:r>
                <a:rPr lang="en-IN" sz="1200">
                  <a:effectLst/>
                  <a:latin typeface="Times New Roman" panose="02020603050405020304" pitchFamily="18" charset="0"/>
                  <a:ea typeface="Calibri" panose="020F0502020204030204" pitchFamily="34" charset="0"/>
                  <a:cs typeface="Times New Roman" panose="02020603050405020304" pitchFamily="18" charset="0"/>
                </a:rPr>
                <a:t>MODEL B</a:t>
              </a:r>
              <a:endParaRPr lang="en-IN" sz="1100">
                <a:effectLst/>
                <a:ea typeface="Calibri" panose="020F0502020204030204" pitchFamily="34" charset="0"/>
                <a:cs typeface="Times New Roman" panose="02020603050405020304" pitchFamily="18" charset="0"/>
              </a:endParaRPr>
            </a:p>
          </p:txBody>
        </p:sp>
        <p:pic>
          <p:nvPicPr>
            <p:cNvPr id="21" name="Picture 20" descr="D:\Soumo\Documents\IOT Project\Wireless-icon.png">
              <a:extLst>
                <a:ext uri="{FF2B5EF4-FFF2-40B4-BE49-F238E27FC236}">
                  <a16:creationId xmlns:a16="http://schemas.microsoft.com/office/drawing/2014/main" id="{A44BAA93-3C6E-4428-B019-271C2EEEFFA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4500000">
              <a:off x="3164715" y="2253384"/>
              <a:ext cx="486410" cy="388620"/>
            </a:xfrm>
            <a:prstGeom prst="rect">
              <a:avLst/>
            </a:prstGeom>
            <a:noFill/>
            <a:ln>
              <a:noFill/>
            </a:ln>
          </p:spPr>
        </p:pic>
        <p:pic>
          <p:nvPicPr>
            <p:cNvPr id="22" name="Picture 21" descr="D:\Soumo\Documents\IOT Project\Wireless-icon.png">
              <a:extLst>
                <a:ext uri="{FF2B5EF4-FFF2-40B4-BE49-F238E27FC236}">
                  <a16:creationId xmlns:a16="http://schemas.microsoft.com/office/drawing/2014/main" id="{54603007-AF9A-4FF6-9308-544A181EBB8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4316642">
              <a:off x="4287744" y="1210230"/>
              <a:ext cx="486410" cy="388620"/>
            </a:xfrm>
            <a:prstGeom prst="rect">
              <a:avLst/>
            </a:prstGeom>
            <a:noFill/>
            <a:ln>
              <a:noFill/>
            </a:ln>
          </p:spPr>
        </p:pic>
        <p:pic>
          <p:nvPicPr>
            <p:cNvPr id="23" name="Picture 22" descr="D:\Soumo\Documents\IOT Project\Wireless-icon.png">
              <a:extLst>
                <a:ext uri="{FF2B5EF4-FFF2-40B4-BE49-F238E27FC236}">
                  <a16:creationId xmlns:a16="http://schemas.microsoft.com/office/drawing/2014/main" id="{8CFA2BC4-75CB-4882-8E64-95F2E493E97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792492">
              <a:off x="4266782" y="2153767"/>
              <a:ext cx="486410" cy="388620"/>
            </a:xfrm>
            <a:prstGeom prst="rect">
              <a:avLst/>
            </a:prstGeom>
            <a:noFill/>
            <a:ln>
              <a:noFill/>
            </a:ln>
          </p:spPr>
        </p:pic>
        <p:cxnSp>
          <p:nvCxnSpPr>
            <p:cNvPr id="24" name="Straight Arrow Connector 23">
              <a:extLst>
                <a:ext uri="{FF2B5EF4-FFF2-40B4-BE49-F238E27FC236}">
                  <a16:creationId xmlns:a16="http://schemas.microsoft.com/office/drawing/2014/main" id="{A952E24D-69B6-494D-B77D-15B58E6BE820}"/>
                </a:ext>
              </a:extLst>
            </p:cNvPr>
            <p:cNvCxnSpPr/>
            <p:nvPr/>
          </p:nvCxnSpPr>
          <p:spPr>
            <a:xfrm flipH="1">
              <a:off x="740872" y="4588626"/>
              <a:ext cx="1147158" cy="4987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57300950-1E89-4223-9B55-ACF07CD801FC}"/>
                </a:ext>
              </a:extLst>
            </p:cNvPr>
            <p:cNvCxnSpPr/>
            <p:nvPr/>
          </p:nvCxnSpPr>
          <p:spPr>
            <a:xfrm flipH="1">
              <a:off x="1655273" y="4589080"/>
              <a:ext cx="538883" cy="498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2508EE0F-BA2C-4A04-8A1D-3419EF355282}"/>
                </a:ext>
              </a:extLst>
            </p:cNvPr>
            <p:cNvCxnSpPr/>
            <p:nvPr/>
          </p:nvCxnSpPr>
          <p:spPr>
            <a:xfrm>
              <a:off x="2560320" y="4589621"/>
              <a:ext cx="172093" cy="4978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C515AA2C-E6C6-464E-B840-A75F1CE12F46}"/>
                </a:ext>
              </a:extLst>
            </p:cNvPr>
            <p:cNvCxnSpPr/>
            <p:nvPr/>
          </p:nvCxnSpPr>
          <p:spPr>
            <a:xfrm>
              <a:off x="2918806" y="4589621"/>
              <a:ext cx="861992" cy="4978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A379FEF-E550-4AEE-928E-F43FB4224F70}"/>
                </a:ext>
              </a:extLst>
            </p:cNvPr>
            <p:cNvCxnSpPr/>
            <p:nvPr/>
          </p:nvCxnSpPr>
          <p:spPr>
            <a:xfrm>
              <a:off x="2079896" y="3948748"/>
              <a:ext cx="0" cy="224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6289C818-0D11-4B5C-AF77-3758FC742318}"/>
                </a:ext>
              </a:extLst>
            </p:cNvPr>
            <p:cNvCxnSpPr/>
            <p:nvPr/>
          </p:nvCxnSpPr>
          <p:spPr>
            <a:xfrm>
              <a:off x="2259896" y="3962180"/>
              <a:ext cx="0" cy="22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C63008CE-5468-4F2B-99B6-7207DFE9B2FA}"/>
                </a:ext>
              </a:extLst>
            </p:cNvPr>
            <p:cNvCxnSpPr/>
            <p:nvPr/>
          </p:nvCxnSpPr>
          <p:spPr>
            <a:xfrm>
              <a:off x="2492646" y="3962180"/>
              <a:ext cx="0" cy="22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734FB57A-4CF6-4922-8F1B-53D93BCE8828}"/>
                </a:ext>
              </a:extLst>
            </p:cNvPr>
            <p:cNvCxnSpPr/>
            <p:nvPr/>
          </p:nvCxnSpPr>
          <p:spPr>
            <a:xfrm>
              <a:off x="2686865" y="3958890"/>
              <a:ext cx="0" cy="22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8617C0A-EC4F-435B-8A2C-B82875358DCD}"/>
                </a:ext>
              </a:extLst>
            </p:cNvPr>
            <p:cNvCxnSpPr/>
            <p:nvPr/>
          </p:nvCxnSpPr>
          <p:spPr>
            <a:xfrm>
              <a:off x="900691" y="370394"/>
              <a:ext cx="427524" cy="3943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9BF8EBE2-8202-44DF-AB68-1660A980E9BE}"/>
                </a:ext>
              </a:extLst>
            </p:cNvPr>
            <p:cNvCxnSpPr>
              <a:stCxn id="9" idx="6"/>
            </p:cNvCxnSpPr>
            <p:nvPr/>
          </p:nvCxnSpPr>
          <p:spPr>
            <a:xfrm>
              <a:off x="900691" y="919978"/>
              <a:ext cx="4275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26DADFAB-6C73-445C-8D4B-C0054F151170}"/>
                </a:ext>
              </a:extLst>
            </p:cNvPr>
            <p:cNvCxnSpPr/>
            <p:nvPr/>
          </p:nvCxnSpPr>
          <p:spPr>
            <a:xfrm flipV="1">
              <a:off x="900691" y="1172708"/>
              <a:ext cx="427524" cy="324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20692809-AD6B-4A41-B995-1916CE36E94D}"/>
                </a:ext>
              </a:extLst>
            </p:cNvPr>
            <p:cNvCxnSpPr/>
            <p:nvPr/>
          </p:nvCxnSpPr>
          <p:spPr>
            <a:xfrm flipV="1">
              <a:off x="900691" y="1413164"/>
              <a:ext cx="427524" cy="6328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D4B41D84-D852-4562-9696-108172BE1411}"/>
                </a:ext>
              </a:extLst>
            </p:cNvPr>
            <p:cNvCxnSpPr/>
            <p:nvPr/>
          </p:nvCxnSpPr>
          <p:spPr>
            <a:xfrm>
              <a:off x="2370397" y="1856924"/>
              <a:ext cx="0" cy="378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ED0E5E23-E5C8-4A5B-8508-77CFD3041AB8}"/>
                </a:ext>
              </a:extLst>
            </p:cNvPr>
            <p:cNvSpPr/>
            <p:nvPr/>
          </p:nvSpPr>
          <p:spPr>
            <a:xfrm>
              <a:off x="1922087" y="3632973"/>
              <a:ext cx="896620" cy="3157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br>
                <a:rPr lang="en-IN" sz="1100" dirty="0">
                  <a:effectLst/>
                  <a:latin typeface="Times New Roman" panose="02020603050405020304" pitchFamily="18" charset="0"/>
                  <a:ea typeface="Calibri" panose="020F0502020204030204" pitchFamily="34" charset="0"/>
                  <a:cs typeface="Times New Roman" panose="02020603050405020304" pitchFamily="18" charset="0"/>
                </a:rPr>
              </a:b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GPIO PINS</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39" name="Rectangle 38">
              <a:extLst>
                <a:ext uri="{FF2B5EF4-FFF2-40B4-BE49-F238E27FC236}">
                  <a16:creationId xmlns:a16="http://schemas.microsoft.com/office/drawing/2014/main" id="{8E2C3CDE-EDD6-45C8-A1C1-06F27DC5D70F}"/>
                </a:ext>
              </a:extLst>
            </p:cNvPr>
            <p:cNvSpPr/>
            <p:nvPr/>
          </p:nvSpPr>
          <p:spPr>
            <a:xfrm>
              <a:off x="1888030" y="2251814"/>
              <a:ext cx="933655" cy="23420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6000"/>
                </a:lnSpc>
                <a:spcAft>
                  <a:spcPts val="800"/>
                </a:spcAft>
              </a:pPr>
              <a:r>
                <a:rPr lang="en-IN" sz="1100">
                  <a:effectLst/>
                  <a:latin typeface="Times New Roman" panose="02020603050405020304" pitchFamily="18" charset="0"/>
                  <a:ea typeface="Calibri" panose="020F0502020204030204" pitchFamily="34" charset="0"/>
                  <a:cs typeface="Times New Roman" panose="02020603050405020304" pitchFamily="18" charset="0"/>
                </a:rPr>
                <a:t>USB PORT</a:t>
              </a:r>
              <a:endParaRPr lang="en-IN" sz="110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218015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8C90-91C7-45A1-8746-7F76D6712C2D}"/>
              </a:ext>
            </a:extLst>
          </p:cNvPr>
          <p:cNvSpPr>
            <a:spLocks noGrp="1"/>
          </p:cNvSpPr>
          <p:nvPr>
            <p:ph type="title"/>
          </p:nvPr>
        </p:nvSpPr>
        <p:spPr/>
        <p:txBody>
          <a:bodyPr/>
          <a:lstStyle/>
          <a:p>
            <a:r>
              <a:rPr lang="en-IN" dirty="0"/>
              <a:t>Procedure</a:t>
            </a:r>
          </a:p>
        </p:txBody>
      </p:sp>
      <p:sp>
        <p:nvSpPr>
          <p:cNvPr id="3" name="Content Placeholder 2">
            <a:extLst>
              <a:ext uri="{FF2B5EF4-FFF2-40B4-BE49-F238E27FC236}">
                <a16:creationId xmlns:a16="http://schemas.microsoft.com/office/drawing/2014/main" id="{37049EBB-4DED-414D-966B-46B18ED0AB2E}"/>
              </a:ext>
            </a:extLst>
          </p:cNvPr>
          <p:cNvSpPr>
            <a:spLocks noGrp="1"/>
          </p:cNvSpPr>
          <p:nvPr>
            <p:ph idx="1"/>
          </p:nvPr>
        </p:nvSpPr>
        <p:spPr>
          <a:xfrm>
            <a:off x="1006330" y="1427019"/>
            <a:ext cx="9592397" cy="5306290"/>
          </a:xfrm>
        </p:spPr>
        <p:txBody>
          <a:bodyPr>
            <a:normAutofit fontScale="77500" lnSpcReduction="20000"/>
          </a:bodyPr>
          <a:lstStyle/>
          <a:p>
            <a:pPr marL="457200" indent="-457200">
              <a:buFont typeface="+mj-lt"/>
              <a:buAutoNum type="arabicPeriod"/>
            </a:pPr>
            <a:r>
              <a:rPr lang="en-IN" b="1" dirty="0"/>
              <a:t>Start</a:t>
            </a:r>
            <a:endParaRPr lang="en-IN" sz="1800" dirty="0"/>
          </a:p>
          <a:p>
            <a:pPr marL="457200" lvl="0" indent="-457200">
              <a:buFont typeface="+mj-lt"/>
              <a:buAutoNum type="arabicPeriod"/>
            </a:pPr>
            <a:r>
              <a:rPr lang="en-IN" dirty="0"/>
              <a:t>Arduino Uno acquires sensor data continuously connected through its input pins with 1-second interval.</a:t>
            </a:r>
            <a:endParaRPr lang="en-IN" sz="1800" dirty="0"/>
          </a:p>
          <a:p>
            <a:pPr marL="457200" lvl="0" indent="-457200">
              <a:buFont typeface="+mj-lt"/>
              <a:buAutoNum type="arabicPeriod"/>
            </a:pPr>
            <a:r>
              <a:rPr lang="en-IN" dirty="0"/>
              <a:t>Analog to Digital conversion of the sensor data on the Arduino Board.</a:t>
            </a:r>
            <a:endParaRPr lang="en-IN" sz="1800" dirty="0"/>
          </a:p>
          <a:p>
            <a:pPr marL="457200" lvl="0" indent="-457200">
              <a:buFont typeface="+mj-lt"/>
              <a:buAutoNum type="arabicPeriod"/>
            </a:pPr>
            <a:r>
              <a:rPr lang="en-IN" dirty="0"/>
              <a:t>All the sensor data are accumulated and converted to CSV format</a:t>
            </a:r>
            <a:endParaRPr lang="en-IN" sz="1800" dirty="0"/>
          </a:p>
          <a:p>
            <a:pPr marL="457200" lvl="0" indent="-457200">
              <a:buFont typeface="+mj-lt"/>
              <a:buAutoNum type="arabicPeriod"/>
            </a:pPr>
            <a:r>
              <a:rPr lang="en-IN" dirty="0"/>
              <a:t>Transmission of the data to the Raspberry Pi through USB.</a:t>
            </a:r>
            <a:endParaRPr lang="en-IN" sz="1800" dirty="0"/>
          </a:p>
          <a:p>
            <a:pPr marL="457200" lvl="0" indent="-457200">
              <a:buFont typeface="+mj-lt"/>
              <a:buAutoNum type="arabicPeriod"/>
            </a:pPr>
            <a:r>
              <a:rPr lang="en-IN" dirty="0"/>
              <a:t>Raspberry Pi running a python script continuously listens for incoming data.</a:t>
            </a:r>
            <a:endParaRPr lang="en-IN" sz="1800" dirty="0"/>
          </a:p>
          <a:p>
            <a:pPr marL="457200" lvl="0" indent="-457200">
              <a:buFont typeface="+mj-lt"/>
              <a:buAutoNum type="arabicPeriod"/>
            </a:pPr>
            <a:r>
              <a:rPr lang="en-IN" dirty="0"/>
              <a:t>Automation in Raspberry Pi - If the sensor data is above the threshold </a:t>
            </a:r>
            <a:endParaRPr lang="en-IN" sz="1800" dirty="0"/>
          </a:p>
          <a:p>
            <a:pPr marL="857250" lvl="1" indent="-400050">
              <a:buFont typeface="+mj-lt"/>
              <a:buAutoNum type="romanLcPeriod"/>
            </a:pPr>
            <a:r>
              <a:rPr lang="en-IN" dirty="0"/>
              <a:t>The Pi automatically Turns ON the control measure by sending a signal to the corresponding actuator.</a:t>
            </a:r>
            <a:endParaRPr lang="en-IN" sz="1600" dirty="0"/>
          </a:p>
          <a:p>
            <a:pPr marL="457200" lvl="0" indent="-457200">
              <a:buFont typeface="+mj-lt"/>
              <a:buAutoNum type="arabicPeriod"/>
            </a:pPr>
            <a:r>
              <a:rPr lang="en-IN" dirty="0"/>
              <a:t>Else If the data is within a threshold</a:t>
            </a:r>
            <a:endParaRPr lang="en-IN" sz="1800" dirty="0"/>
          </a:p>
          <a:p>
            <a:pPr marL="857250" lvl="1" indent="-400050">
              <a:buFont typeface="+mj-lt"/>
              <a:buAutoNum type="romanLcPeriod"/>
            </a:pPr>
            <a:r>
              <a:rPr lang="en-IN" dirty="0"/>
              <a:t>The Pi automatically Turns OFF the corresponding actuator or Turns ON another related actuator.</a:t>
            </a:r>
            <a:endParaRPr lang="en-IN" sz="1600" dirty="0"/>
          </a:p>
          <a:p>
            <a:pPr marL="457200" lvl="0" indent="-457200">
              <a:buFont typeface="+mj-lt"/>
              <a:buAutoNum type="arabicPeriod"/>
            </a:pPr>
            <a:r>
              <a:rPr lang="en-IN" dirty="0"/>
              <a:t>Else If Automation Turned OFF</a:t>
            </a:r>
            <a:endParaRPr lang="en-IN" sz="1800" dirty="0"/>
          </a:p>
          <a:p>
            <a:pPr marL="857250" lvl="1" indent="-400050">
              <a:buFont typeface="+mj-lt"/>
              <a:buAutoNum type="romanLcPeriod"/>
            </a:pPr>
            <a:r>
              <a:rPr lang="en-IN" dirty="0"/>
              <a:t>The user has full control over any of the actuators and can change its state using the web application </a:t>
            </a:r>
            <a:endParaRPr lang="en-IN" sz="1600" dirty="0"/>
          </a:p>
          <a:p>
            <a:pPr marL="457200" lvl="0" indent="-457200">
              <a:buFont typeface="+mj-lt"/>
              <a:buAutoNum type="arabicPeriod"/>
            </a:pPr>
            <a:r>
              <a:rPr lang="en-IN" dirty="0"/>
              <a:t>Continue checking for the threshold condition for each sensor, GOTO Step 5</a:t>
            </a:r>
            <a:endParaRPr lang="en-IN" sz="1800" dirty="0"/>
          </a:p>
          <a:p>
            <a:pPr marL="457200" lvl="0" indent="-457200">
              <a:buFont typeface="+mj-lt"/>
              <a:buAutoNum type="arabicPeriod"/>
            </a:pPr>
            <a:r>
              <a:rPr lang="en-IN" dirty="0"/>
              <a:t>Endif</a:t>
            </a:r>
            <a:endParaRPr lang="en-IN" sz="1800" dirty="0"/>
          </a:p>
          <a:p>
            <a:pPr marL="457200" indent="-457200">
              <a:buFont typeface="+mj-lt"/>
              <a:buAutoNum type="arabicPeriod"/>
            </a:pPr>
            <a:r>
              <a:rPr lang="en-IN" b="1" dirty="0"/>
              <a:t>End</a:t>
            </a:r>
          </a:p>
        </p:txBody>
      </p:sp>
      <p:sp>
        <p:nvSpPr>
          <p:cNvPr id="4" name="Slide Number Placeholder 3">
            <a:extLst>
              <a:ext uri="{FF2B5EF4-FFF2-40B4-BE49-F238E27FC236}">
                <a16:creationId xmlns:a16="http://schemas.microsoft.com/office/drawing/2014/main" id="{FD3C39FF-1201-401D-B19C-14AA6C9EE7DE}"/>
              </a:ext>
            </a:extLst>
          </p:cNvPr>
          <p:cNvSpPr>
            <a:spLocks noGrp="1"/>
          </p:cNvSpPr>
          <p:nvPr>
            <p:ph type="sldNum" sz="quarter" idx="12"/>
          </p:nvPr>
        </p:nvSpPr>
        <p:spPr/>
        <p:txBody>
          <a:bodyPr/>
          <a:lstStyle/>
          <a:p>
            <a:fld id="{342F257A-6041-43D1-94F7-413AA8F8F8ED}" type="slidenum">
              <a:rPr lang="en-IN" smtClean="0"/>
              <a:t>19</a:t>
            </a:fld>
            <a:endParaRPr lang="en-IN"/>
          </a:p>
        </p:txBody>
      </p:sp>
    </p:spTree>
    <p:extLst>
      <p:ext uri="{BB962C8B-B14F-4D97-AF65-F5344CB8AC3E}">
        <p14:creationId xmlns:p14="http://schemas.microsoft.com/office/powerpoint/2010/main" val="271853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734C0-EE0B-4C74-9B8B-8204C6546D88}"/>
              </a:ext>
            </a:extLst>
          </p:cNvPr>
          <p:cNvSpPr>
            <a:spLocks noGrp="1"/>
          </p:cNvSpPr>
          <p:nvPr>
            <p:ph type="title"/>
          </p:nvPr>
        </p:nvSpPr>
        <p:spPr/>
        <p:txBody>
          <a:bodyPr/>
          <a:lstStyle/>
          <a:p>
            <a:pPr algn="ctr"/>
            <a:r>
              <a:rPr lang="en-IN" dirty="0"/>
              <a:t>Introduction</a:t>
            </a:r>
          </a:p>
        </p:txBody>
      </p:sp>
      <p:sp>
        <p:nvSpPr>
          <p:cNvPr id="3" name="Content Placeholder 2">
            <a:extLst>
              <a:ext uri="{FF2B5EF4-FFF2-40B4-BE49-F238E27FC236}">
                <a16:creationId xmlns:a16="http://schemas.microsoft.com/office/drawing/2014/main" id="{7F921CC3-582B-48DF-A244-3F0F2C3C165D}"/>
              </a:ext>
            </a:extLst>
          </p:cNvPr>
          <p:cNvSpPr>
            <a:spLocks noGrp="1"/>
          </p:cNvSpPr>
          <p:nvPr>
            <p:ph idx="1"/>
          </p:nvPr>
        </p:nvSpPr>
        <p:spPr/>
        <p:txBody>
          <a:bodyPr>
            <a:normAutofit/>
          </a:bodyPr>
          <a:lstStyle/>
          <a:p>
            <a:r>
              <a:rPr lang="en-IN" dirty="0"/>
              <a:t>What is IOT ?</a:t>
            </a:r>
          </a:p>
          <a:p>
            <a:pPr lvl="1"/>
            <a:r>
              <a:rPr lang="en-IN" dirty="0"/>
              <a:t>It is </a:t>
            </a:r>
            <a:r>
              <a:rPr lang="en-GB" dirty="0"/>
              <a:t>anything and everything that uses some embedded technology to communicate with each other.</a:t>
            </a:r>
            <a:br>
              <a:rPr lang="en-GB" dirty="0"/>
            </a:br>
            <a:endParaRPr lang="en-GB" dirty="0"/>
          </a:p>
          <a:p>
            <a:r>
              <a:rPr lang="en-GB" dirty="0"/>
              <a:t>Coined By </a:t>
            </a:r>
            <a:r>
              <a:rPr lang="en-IN" dirty="0"/>
              <a:t>Kevin Austin in the year 1999.</a:t>
            </a:r>
            <a:br>
              <a:rPr lang="en-IN" dirty="0"/>
            </a:br>
            <a:endParaRPr lang="en-IN" dirty="0"/>
          </a:p>
          <a:p>
            <a:r>
              <a:rPr lang="en-IN" dirty="0"/>
              <a:t>Why IOT ?</a:t>
            </a:r>
          </a:p>
          <a:p>
            <a:pPr lvl="1"/>
            <a:r>
              <a:rPr lang="en-US" dirty="0"/>
              <a:t>The analyst firm Gartner says that by 2020 there will be over 26 billion connected devices.</a:t>
            </a:r>
          </a:p>
          <a:p>
            <a:pPr lvl="1"/>
            <a:r>
              <a:rPr lang="en-GB" dirty="0"/>
              <a:t>According to McKinsey the total economic impact of IoT in industrial worksites and factories in 2025 will be $1.3T-$4.6T. </a:t>
            </a:r>
            <a:br>
              <a:rPr lang="en-IN" dirty="0"/>
            </a:br>
            <a:endParaRPr lang="en-IN" dirty="0"/>
          </a:p>
          <a:p>
            <a:endParaRPr lang="en-GB" dirty="0"/>
          </a:p>
        </p:txBody>
      </p:sp>
      <p:sp>
        <p:nvSpPr>
          <p:cNvPr id="5" name="Slide Number Placeholder 4">
            <a:extLst>
              <a:ext uri="{FF2B5EF4-FFF2-40B4-BE49-F238E27FC236}">
                <a16:creationId xmlns:a16="http://schemas.microsoft.com/office/drawing/2014/main" id="{1894B2D2-6B37-400B-847F-1FE10D046C16}"/>
              </a:ext>
            </a:extLst>
          </p:cNvPr>
          <p:cNvSpPr>
            <a:spLocks noGrp="1"/>
          </p:cNvSpPr>
          <p:nvPr>
            <p:ph type="sldNum" sz="quarter" idx="12"/>
          </p:nvPr>
        </p:nvSpPr>
        <p:spPr/>
        <p:txBody>
          <a:bodyPr/>
          <a:lstStyle/>
          <a:p>
            <a:fld id="{342F257A-6041-43D1-94F7-413AA8F8F8ED}" type="slidenum">
              <a:rPr lang="en-IN" smtClean="0"/>
              <a:t>2</a:t>
            </a:fld>
            <a:endParaRPr lang="en-IN"/>
          </a:p>
        </p:txBody>
      </p:sp>
    </p:spTree>
    <p:extLst>
      <p:ext uri="{BB962C8B-B14F-4D97-AF65-F5344CB8AC3E}">
        <p14:creationId xmlns:p14="http://schemas.microsoft.com/office/powerpoint/2010/main" val="75969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F669E-1EF0-4C40-815A-3717A4B338DF}"/>
              </a:ext>
            </a:extLst>
          </p:cNvPr>
          <p:cNvSpPr>
            <a:spLocks noGrp="1"/>
          </p:cNvSpPr>
          <p:nvPr>
            <p:ph type="title"/>
          </p:nvPr>
        </p:nvSpPr>
        <p:spPr/>
        <p:txBody>
          <a:bodyPr/>
          <a:lstStyle/>
          <a:p>
            <a:pPr algn="ctr"/>
            <a:r>
              <a:rPr lang="en-IN" dirty="0"/>
              <a:t>DECISION MAKING </a:t>
            </a:r>
          </a:p>
        </p:txBody>
      </p:sp>
      <p:sp>
        <p:nvSpPr>
          <p:cNvPr id="3" name="Slide Number Placeholder 2">
            <a:extLst>
              <a:ext uri="{FF2B5EF4-FFF2-40B4-BE49-F238E27FC236}">
                <a16:creationId xmlns:a16="http://schemas.microsoft.com/office/drawing/2014/main" id="{38EF2DF7-A9E8-49F0-9FC2-62570CD51A9E}"/>
              </a:ext>
            </a:extLst>
          </p:cNvPr>
          <p:cNvSpPr>
            <a:spLocks noGrp="1"/>
          </p:cNvSpPr>
          <p:nvPr>
            <p:ph type="sldNum" sz="quarter" idx="12"/>
          </p:nvPr>
        </p:nvSpPr>
        <p:spPr/>
        <p:txBody>
          <a:bodyPr/>
          <a:lstStyle/>
          <a:p>
            <a:fld id="{342F257A-6041-43D1-94F7-413AA8F8F8ED}" type="slidenum">
              <a:rPr lang="en-IN" smtClean="0"/>
              <a:t>20</a:t>
            </a:fld>
            <a:endParaRPr lang="en-IN"/>
          </a:p>
        </p:txBody>
      </p:sp>
      <p:graphicFrame>
        <p:nvGraphicFramePr>
          <p:cNvPr id="7" name="Content Placeholder 6">
            <a:extLst>
              <a:ext uri="{FF2B5EF4-FFF2-40B4-BE49-F238E27FC236}">
                <a16:creationId xmlns:a16="http://schemas.microsoft.com/office/drawing/2014/main" id="{085D5B85-5803-4B5E-86EF-7B9BF388FF14}"/>
              </a:ext>
            </a:extLst>
          </p:cNvPr>
          <p:cNvGraphicFramePr>
            <a:graphicFrameLocks noGrp="1"/>
          </p:cNvGraphicFramePr>
          <p:nvPr>
            <p:ph idx="1"/>
            <p:extLst>
              <p:ext uri="{D42A27DB-BD31-4B8C-83A1-F6EECF244321}">
                <p14:modId xmlns:p14="http://schemas.microsoft.com/office/powerpoint/2010/main" val="2284796909"/>
              </p:ext>
            </p:extLst>
          </p:nvPr>
        </p:nvGraphicFramePr>
        <p:xfrm>
          <a:off x="1214906" y="1953776"/>
          <a:ext cx="8267131" cy="4063176"/>
        </p:xfrm>
        <a:graphic>
          <a:graphicData uri="http://schemas.openxmlformats.org/drawingml/2006/table">
            <a:tbl>
              <a:tblPr firstRow="1" firstCol="1" bandRow="1">
                <a:tableStyleId>{073A0DAA-6AF3-43AB-8588-CEC1D06C72B9}</a:tableStyleId>
              </a:tblPr>
              <a:tblGrid>
                <a:gridCol w="3566407">
                  <a:extLst>
                    <a:ext uri="{9D8B030D-6E8A-4147-A177-3AD203B41FA5}">
                      <a16:colId xmlns:a16="http://schemas.microsoft.com/office/drawing/2014/main" val="465963988"/>
                    </a:ext>
                  </a:extLst>
                </a:gridCol>
                <a:gridCol w="4700724">
                  <a:extLst>
                    <a:ext uri="{9D8B030D-6E8A-4147-A177-3AD203B41FA5}">
                      <a16:colId xmlns:a16="http://schemas.microsoft.com/office/drawing/2014/main" val="3297391121"/>
                    </a:ext>
                  </a:extLst>
                </a:gridCol>
              </a:tblGrid>
              <a:tr h="421612">
                <a:tc>
                  <a:txBody>
                    <a:bodyPr/>
                    <a:lstStyle/>
                    <a:p>
                      <a:pPr algn="l">
                        <a:lnSpc>
                          <a:spcPct val="150000"/>
                        </a:lnSpc>
                        <a:spcBef>
                          <a:spcPts val="100"/>
                        </a:spcBef>
                        <a:spcAft>
                          <a:spcPts val="1200"/>
                        </a:spcAft>
                      </a:pPr>
                      <a:r>
                        <a:rPr lang="en-IN" sz="2100">
                          <a:effectLst/>
                        </a:rPr>
                        <a:t>IF</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THEN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1074583438"/>
                  </a:ext>
                </a:extLst>
              </a:tr>
              <a:tr h="461612">
                <a:tc>
                  <a:txBody>
                    <a:bodyPr/>
                    <a:lstStyle/>
                    <a:p>
                      <a:pPr algn="l">
                        <a:lnSpc>
                          <a:spcPct val="150000"/>
                        </a:lnSpc>
                        <a:spcBef>
                          <a:spcPts val="100"/>
                        </a:spcBef>
                        <a:spcAft>
                          <a:spcPts val="1200"/>
                        </a:spcAft>
                      </a:pPr>
                      <a:r>
                        <a:rPr lang="en-IN" sz="2100">
                          <a:effectLst/>
                        </a:rPr>
                        <a:t>Soil moisture level low</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Turn on the water sprinkler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1753469765"/>
                  </a:ext>
                </a:extLst>
              </a:tr>
              <a:tr h="459970">
                <a:tc>
                  <a:txBody>
                    <a:bodyPr/>
                    <a:lstStyle/>
                    <a:p>
                      <a:pPr algn="l">
                        <a:lnSpc>
                          <a:spcPct val="150000"/>
                        </a:lnSpc>
                        <a:spcBef>
                          <a:spcPts val="100"/>
                        </a:spcBef>
                        <a:spcAft>
                          <a:spcPts val="1200"/>
                        </a:spcAft>
                      </a:pPr>
                      <a:r>
                        <a:rPr lang="en-IN" sz="2100">
                          <a:effectLst/>
                        </a:rPr>
                        <a:t>Soil moisture level ok</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Turn off the water- sprinkler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906921160"/>
                  </a:ext>
                </a:extLst>
              </a:tr>
              <a:tr h="421858">
                <a:tc>
                  <a:txBody>
                    <a:bodyPr/>
                    <a:lstStyle/>
                    <a:p>
                      <a:pPr algn="l">
                        <a:lnSpc>
                          <a:spcPct val="150000"/>
                        </a:lnSpc>
                        <a:spcBef>
                          <a:spcPts val="100"/>
                        </a:spcBef>
                        <a:spcAft>
                          <a:spcPts val="1200"/>
                        </a:spcAft>
                      </a:pPr>
                      <a:r>
                        <a:rPr lang="en-IN" sz="2100">
                          <a:effectLst/>
                        </a:rPr>
                        <a:t>Gas conc. high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Fire Alert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238616539"/>
                  </a:ext>
                </a:extLst>
              </a:tr>
              <a:tr h="515002">
                <a:tc>
                  <a:txBody>
                    <a:bodyPr/>
                    <a:lstStyle/>
                    <a:p>
                      <a:pPr algn="l">
                        <a:lnSpc>
                          <a:spcPct val="150000"/>
                        </a:lnSpc>
                        <a:spcBef>
                          <a:spcPts val="100"/>
                        </a:spcBef>
                        <a:spcAft>
                          <a:spcPts val="1200"/>
                        </a:spcAft>
                      </a:pPr>
                      <a:r>
                        <a:rPr lang="en-IN" sz="2100">
                          <a:effectLst/>
                        </a:rPr>
                        <a:t>Temperature high</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Turn on the Exhaust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2923671117"/>
                  </a:ext>
                </a:extLst>
              </a:tr>
              <a:tr h="894969">
                <a:tc>
                  <a:txBody>
                    <a:bodyPr/>
                    <a:lstStyle/>
                    <a:p>
                      <a:pPr algn="l">
                        <a:lnSpc>
                          <a:spcPct val="150000"/>
                        </a:lnSpc>
                        <a:spcBef>
                          <a:spcPts val="100"/>
                        </a:spcBef>
                        <a:spcAft>
                          <a:spcPts val="1200"/>
                        </a:spcAft>
                      </a:pPr>
                      <a:r>
                        <a:rPr lang="en-IN" sz="2100">
                          <a:effectLst/>
                        </a:rPr>
                        <a:t>Temperature low</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Turn on the Peltier module to heat up mode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4118984745"/>
                  </a:ext>
                </a:extLst>
              </a:tr>
              <a:tr h="434507">
                <a:tc>
                  <a:txBody>
                    <a:bodyPr/>
                    <a:lstStyle/>
                    <a:p>
                      <a:pPr algn="l">
                        <a:lnSpc>
                          <a:spcPct val="150000"/>
                        </a:lnSpc>
                        <a:spcBef>
                          <a:spcPts val="100"/>
                        </a:spcBef>
                        <a:spcAft>
                          <a:spcPts val="1200"/>
                        </a:spcAft>
                      </a:pPr>
                      <a:r>
                        <a:rPr lang="en-IN" sz="2100">
                          <a:effectLst/>
                        </a:rPr>
                        <a:t>Ambient light low</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a:effectLst/>
                        </a:rPr>
                        <a:t>Turn on Artificial light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1143591679"/>
                  </a:ext>
                </a:extLst>
              </a:tr>
              <a:tr h="421858">
                <a:tc>
                  <a:txBody>
                    <a:bodyPr/>
                    <a:lstStyle/>
                    <a:p>
                      <a:pPr algn="l">
                        <a:lnSpc>
                          <a:spcPct val="150000"/>
                        </a:lnSpc>
                        <a:spcBef>
                          <a:spcPts val="100"/>
                        </a:spcBef>
                        <a:spcAft>
                          <a:spcPts val="1200"/>
                        </a:spcAft>
                      </a:pPr>
                      <a:r>
                        <a:rPr lang="en-IN" sz="2100">
                          <a:effectLst/>
                        </a:rPr>
                        <a:t>Ambient light OK</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tc>
                  <a:txBody>
                    <a:bodyPr/>
                    <a:lstStyle/>
                    <a:p>
                      <a:pPr algn="l">
                        <a:lnSpc>
                          <a:spcPct val="150000"/>
                        </a:lnSpc>
                        <a:spcBef>
                          <a:spcPts val="100"/>
                        </a:spcBef>
                        <a:spcAft>
                          <a:spcPts val="1200"/>
                        </a:spcAft>
                      </a:pPr>
                      <a:r>
                        <a:rPr lang="en-IN" sz="2100" dirty="0">
                          <a:effectLst/>
                        </a:rPr>
                        <a:t>Turn off Artificial light.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8708" marR="88708" marT="0" marB="0"/>
                </a:tc>
                <a:extLst>
                  <a:ext uri="{0D108BD9-81ED-4DB2-BD59-A6C34878D82A}">
                    <a16:rowId xmlns:a16="http://schemas.microsoft.com/office/drawing/2014/main" val="932646445"/>
                  </a:ext>
                </a:extLst>
              </a:tr>
            </a:tbl>
          </a:graphicData>
        </a:graphic>
      </p:graphicFrame>
    </p:spTree>
    <p:extLst>
      <p:ext uri="{BB962C8B-B14F-4D97-AF65-F5344CB8AC3E}">
        <p14:creationId xmlns:p14="http://schemas.microsoft.com/office/powerpoint/2010/main" val="237975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980D-1FD6-4EFD-A823-8934BA7846D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E714896-2748-4AAF-863B-DE97921754E6}"/>
              </a:ext>
            </a:extLst>
          </p:cNvPr>
          <p:cNvSpPr>
            <a:spLocks noGrp="1"/>
          </p:cNvSpPr>
          <p:nvPr>
            <p:ph idx="1"/>
          </p:nvPr>
        </p:nvSpPr>
        <p:spPr/>
        <p:txBody>
          <a:bodyPr>
            <a:normAutofit/>
          </a:bodyPr>
          <a:lstStyle/>
          <a:p>
            <a:r>
              <a:rPr lang="en-GB" dirty="0"/>
              <a:t>This paper provides a model for an intelligent greenhouse its architecture and functionality. </a:t>
            </a:r>
          </a:p>
          <a:p>
            <a:r>
              <a:rPr lang="en-GB" dirty="0"/>
              <a:t>It depicts the benefit of using IoT in agricultural sector mainly in the greenhouse.</a:t>
            </a:r>
          </a:p>
          <a:p>
            <a:r>
              <a:rPr lang="en-GB" dirty="0"/>
              <a:t>Using the cloud for data processing and analysis we can monitor and analyse the sensor data, and access historical data easily. </a:t>
            </a:r>
          </a:p>
          <a:p>
            <a:r>
              <a:rPr lang="en-GB" dirty="0"/>
              <a:t>All of these are low cost, low power sensors which can enable a to maintain, monitor and control any number of greenhouses sitting in any corner of the globe as long as he has an active internet connectivity within them. </a:t>
            </a:r>
            <a:endParaRPr lang="en-IN" dirty="0"/>
          </a:p>
          <a:p>
            <a:endParaRPr lang="en-GB" dirty="0"/>
          </a:p>
        </p:txBody>
      </p:sp>
      <p:sp>
        <p:nvSpPr>
          <p:cNvPr id="4" name="Slide Number Placeholder 3">
            <a:extLst>
              <a:ext uri="{FF2B5EF4-FFF2-40B4-BE49-F238E27FC236}">
                <a16:creationId xmlns:a16="http://schemas.microsoft.com/office/drawing/2014/main" id="{465054A8-A7E2-4D14-B2BB-CA7B0706FB3A}"/>
              </a:ext>
            </a:extLst>
          </p:cNvPr>
          <p:cNvSpPr>
            <a:spLocks noGrp="1"/>
          </p:cNvSpPr>
          <p:nvPr>
            <p:ph type="sldNum" sz="quarter" idx="12"/>
          </p:nvPr>
        </p:nvSpPr>
        <p:spPr/>
        <p:txBody>
          <a:bodyPr/>
          <a:lstStyle/>
          <a:p>
            <a:fld id="{342F257A-6041-43D1-94F7-413AA8F8F8ED}" type="slidenum">
              <a:rPr lang="en-IN" smtClean="0"/>
              <a:t>21</a:t>
            </a:fld>
            <a:endParaRPr lang="en-IN"/>
          </a:p>
        </p:txBody>
      </p:sp>
    </p:spTree>
    <p:extLst>
      <p:ext uri="{BB962C8B-B14F-4D97-AF65-F5344CB8AC3E}">
        <p14:creationId xmlns:p14="http://schemas.microsoft.com/office/powerpoint/2010/main" val="3510350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BF7D-ECFB-4A18-B619-F0E328C6DEBC}"/>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21BEC30F-5D03-4231-B252-92A1C2592AD7}"/>
              </a:ext>
            </a:extLst>
          </p:cNvPr>
          <p:cNvSpPr>
            <a:spLocks noGrp="1"/>
          </p:cNvSpPr>
          <p:nvPr>
            <p:ph idx="1"/>
          </p:nvPr>
        </p:nvSpPr>
        <p:spPr/>
        <p:txBody>
          <a:bodyPr/>
          <a:lstStyle/>
          <a:p>
            <a:r>
              <a:rPr lang="en-GB" dirty="0"/>
              <a:t>We have been using 6 parameters for this model.</a:t>
            </a:r>
          </a:p>
          <a:p>
            <a:r>
              <a:rPr lang="en-GB" dirty="0"/>
              <a:t>We can include precision fertilization and pest removal module.</a:t>
            </a:r>
          </a:p>
          <a:p>
            <a:r>
              <a:rPr lang="en-GB" dirty="0"/>
              <a:t>We can also improve the model by using IP cameras that can be used for monitoring purpose also using image processing we can detect any kind of diseases in plants, yield rate of a plant and much more. </a:t>
            </a:r>
          </a:p>
          <a:p>
            <a:r>
              <a:rPr lang="en-GB" dirty="0"/>
              <a:t>A module to check the quality and type of soil and recommend the crop best suited for this soil can be integrated that will benefit farmer.</a:t>
            </a:r>
          </a:p>
          <a:p>
            <a:endParaRPr lang="en-IN" dirty="0"/>
          </a:p>
        </p:txBody>
      </p:sp>
      <p:sp>
        <p:nvSpPr>
          <p:cNvPr id="4" name="Slide Number Placeholder 3">
            <a:extLst>
              <a:ext uri="{FF2B5EF4-FFF2-40B4-BE49-F238E27FC236}">
                <a16:creationId xmlns:a16="http://schemas.microsoft.com/office/drawing/2014/main" id="{E88B495C-6657-4B77-A466-AE3E203D1C8B}"/>
              </a:ext>
            </a:extLst>
          </p:cNvPr>
          <p:cNvSpPr>
            <a:spLocks noGrp="1"/>
          </p:cNvSpPr>
          <p:nvPr>
            <p:ph type="sldNum" sz="quarter" idx="12"/>
          </p:nvPr>
        </p:nvSpPr>
        <p:spPr/>
        <p:txBody>
          <a:bodyPr/>
          <a:lstStyle/>
          <a:p>
            <a:fld id="{342F257A-6041-43D1-94F7-413AA8F8F8ED}" type="slidenum">
              <a:rPr lang="en-IN" smtClean="0"/>
              <a:t>22</a:t>
            </a:fld>
            <a:endParaRPr lang="en-IN"/>
          </a:p>
        </p:txBody>
      </p:sp>
      <p:sp>
        <p:nvSpPr>
          <p:cNvPr id="5" name="TextBox 4">
            <a:extLst>
              <a:ext uri="{FF2B5EF4-FFF2-40B4-BE49-F238E27FC236}">
                <a16:creationId xmlns:a16="http://schemas.microsoft.com/office/drawing/2014/main" id="{8573F37B-74B8-463F-BFCA-4943208C7230}"/>
              </a:ext>
            </a:extLst>
          </p:cNvPr>
          <p:cNvSpPr txBox="1"/>
          <p:nvPr/>
        </p:nvSpPr>
        <p:spPr>
          <a:xfrm>
            <a:off x="10367779" y="6248399"/>
            <a:ext cx="1645920" cy="369332"/>
          </a:xfrm>
          <a:prstGeom prst="rect">
            <a:avLst/>
          </a:prstGeom>
          <a:noFill/>
        </p:spPr>
        <p:txBody>
          <a:bodyPr wrap="square" rtlCol="0">
            <a:spAutoFit/>
          </a:bodyPr>
          <a:lstStyle/>
          <a:p>
            <a:r>
              <a:rPr lang="en-IN" dirty="0"/>
              <a:t>THANK YOU</a:t>
            </a:r>
          </a:p>
        </p:txBody>
      </p:sp>
    </p:spTree>
    <p:extLst>
      <p:ext uri="{BB962C8B-B14F-4D97-AF65-F5344CB8AC3E}">
        <p14:creationId xmlns:p14="http://schemas.microsoft.com/office/powerpoint/2010/main" val="12629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53A-6CE2-4AE9-8C1D-AC59A604BB14}"/>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117B13F-1DA7-4676-848B-D879C154E51E}"/>
              </a:ext>
            </a:extLst>
          </p:cNvPr>
          <p:cNvSpPr>
            <a:spLocks noGrp="1"/>
          </p:cNvSpPr>
          <p:nvPr>
            <p:ph sz="half" idx="2"/>
          </p:nvPr>
        </p:nvSpPr>
        <p:spPr>
          <a:xfrm>
            <a:off x="1103312" y="1620982"/>
            <a:ext cx="4396339" cy="4635356"/>
          </a:xfrm>
        </p:spPr>
        <p:txBody>
          <a:bodyPr>
            <a:normAutofit fontScale="62500" lnSpcReduction="20000"/>
          </a:bodyPr>
          <a:lstStyle/>
          <a:p>
            <a:r>
              <a:rPr lang="en-US" dirty="0"/>
              <a:t>D. Liu, X. Cao, C. Huang, and L. Ji, “Intelligent agriculture greenhouse environment monitoring system based on IOT technology,” </a:t>
            </a:r>
            <a:r>
              <a:rPr lang="en-US" i="1" dirty="0"/>
              <a:t>Proc. - 2015 Int. Conf. </a:t>
            </a:r>
            <a:r>
              <a:rPr lang="en-US" i="1" dirty="0" err="1"/>
              <a:t>Intell</a:t>
            </a:r>
            <a:r>
              <a:rPr lang="en-US" i="1" dirty="0"/>
              <a:t>. Transp. Big Data Smart City, ICITBS 2015</a:t>
            </a:r>
            <a:r>
              <a:rPr lang="en-US" dirty="0"/>
              <a:t>, pp. 487–490, 2016.</a:t>
            </a:r>
            <a:endParaRPr lang="en-IN" dirty="0"/>
          </a:p>
          <a:p>
            <a:r>
              <a:rPr lang="en-US" dirty="0"/>
              <a:t>K. A. Patil and N. R. Kale, “A model for smart agriculture using IoT,” </a:t>
            </a:r>
            <a:r>
              <a:rPr lang="en-US" i="1" dirty="0"/>
              <a:t>Proc. - Int. Conf. Glob. Trends Signal Process. Inf. </a:t>
            </a:r>
            <a:r>
              <a:rPr lang="en-US" i="1" dirty="0" err="1"/>
              <a:t>Comput</a:t>
            </a:r>
            <a:r>
              <a:rPr lang="en-US" i="1" dirty="0"/>
              <a:t>. </a:t>
            </a:r>
            <a:r>
              <a:rPr lang="en-US" i="1" dirty="0" err="1"/>
              <a:t>Commun</a:t>
            </a:r>
            <a:r>
              <a:rPr lang="en-US" i="1" dirty="0"/>
              <a:t>. ICGTSPICC 2016</a:t>
            </a:r>
            <a:r>
              <a:rPr lang="en-US" dirty="0"/>
              <a:t>, pp. 543–545, 2017.</a:t>
            </a:r>
            <a:endParaRPr lang="en-IN" dirty="0"/>
          </a:p>
          <a:p>
            <a:r>
              <a:rPr lang="en-US" dirty="0"/>
              <a:t>G. </a:t>
            </a:r>
            <a:r>
              <a:rPr lang="en-US" dirty="0" err="1"/>
              <a:t>Sushanth</a:t>
            </a:r>
            <a:r>
              <a:rPr lang="en-US" dirty="0"/>
              <a:t> and S. Sujatha, “IOT Based Smart Agriculture System,” </a:t>
            </a:r>
            <a:r>
              <a:rPr lang="en-US" i="1" dirty="0"/>
              <a:t>Int. J. Recent </a:t>
            </a:r>
            <a:r>
              <a:rPr lang="en-US" i="1" dirty="0" err="1"/>
              <a:t>Innov</a:t>
            </a:r>
            <a:r>
              <a:rPr lang="en-US" i="1" dirty="0"/>
              <a:t>. Trends </a:t>
            </a:r>
            <a:r>
              <a:rPr lang="en-US" i="1" dirty="0" err="1"/>
              <a:t>Comput</a:t>
            </a:r>
            <a:r>
              <a:rPr lang="en-US" i="1" dirty="0"/>
              <a:t>. </a:t>
            </a:r>
            <a:r>
              <a:rPr lang="en-US" i="1" dirty="0" err="1"/>
              <a:t>Commun</a:t>
            </a:r>
            <a:r>
              <a:rPr lang="en-US" i="1" dirty="0"/>
              <a:t>.</a:t>
            </a:r>
            <a:r>
              <a:rPr lang="en-US" dirty="0"/>
              <a:t>, vol. 2, no. February, pp. 177–181, 2017.</a:t>
            </a:r>
            <a:endParaRPr lang="en-IN" dirty="0"/>
          </a:p>
          <a:p>
            <a:r>
              <a:rPr lang="en-US" dirty="0"/>
              <a:t>J. Gutiérrez, J. F. Villa-Medina, A. Nieto-Garibay, and M. Á. Porta-</a:t>
            </a:r>
            <a:r>
              <a:rPr lang="en-US" dirty="0" err="1"/>
              <a:t>Gándara</a:t>
            </a:r>
            <a:r>
              <a:rPr lang="en-US" dirty="0"/>
              <a:t>, “Automated Irrigation System Using a Wireless Sensor Network and GPRS Module,” </a:t>
            </a:r>
            <a:r>
              <a:rPr lang="en-US" i="1" dirty="0"/>
              <a:t>IEEE Trans. </a:t>
            </a:r>
            <a:r>
              <a:rPr lang="en-US" i="1" dirty="0" err="1"/>
              <a:t>Instrum</a:t>
            </a:r>
            <a:r>
              <a:rPr lang="en-US" i="1" dirty="0"/>
              <a:t>. Meas.</a:t>
            </a:r>
            <a:r>
              <a:rPr lang="en-US" dirty="0"/>
              <a:t>, 2013.</a:t>
            </a:r>
            <a:endParaRPr lang="en-IN" dirty="0"/>
          </a:p>
          <a:p>
            <a:r>
              <a:rPr lang="en-US" dirty="0"/>
              <a:t>R. Nageswara Rao and B. Sridhar, “IoT based smart crop-field monitoring and automation irrigation system,” </a:t>
            </a:r>
            <a:r>
              <a:rPr lang="en-US" i="1" dirty="0"/>
              <a:t>Proc. 2nd Int. Conf. </a:t>
            </a:r>
            <a:r>
              <a:rPr lang="en-US" i="1" dirty="0" err="1"/>
              <a:t>Inven</a:t>
            </a:r>
            <a:r>
              <a:rPr lang="en-US" i="1" dirty="0"/>
              <a:t>. Syst. Control. ICISC 2018</a:t>
            </a:r>
            <a:r>
              <a:rPr lang="en-US" dirty="0"/>
              <a:t>, no. </a:t>
            </a:r>
            <a:r>
              <a:rPr lang="en-US" dirty="0" err="1"/>
              <a:t>Icisc</a:t>
            </a:r>
            <a:r>
              <a:rPr lang="en-US" dirty="0"/>
              <a:t>, pp. 478–483, 2018.</a:t>
            </a:r>
            <a:endParaRPr lang="en-IN" dirty="0"/>
          </a:p>
          <a:p>
            <a:r>
              <a:rPr lang="en-US" dirty="0"/>
              <a:t>N. Suma, S. R. Samson, S. Saranya, G. </a:t>
            </a:r>
            <a:r>
              <a:rPr lang="en-US" dirty="0" err="1"/>
              <a:t>Shanmugapriya</a:t>
            </a:r>
            <a:r>
              <a:rPr lang="en-US" dirty="0"/>
              <a:t>, and R. </a:t>
            </a:r>
            <a:r>
              <a:rPr lang="en-US" dirty="0" err="1"/>
              <a:t>Subhashri</a:t>
            </a:r>
            <a:r>
              <a:rPr lang="en-US" dirty="0"/>
              <a:t>, “IOT Based Smart Agriculture Monitoring System,” </a:t>
            </a:r>
            <a:r>
              <a:rPr lang="en-US" i="1" dirty="0"/>
              <a:t>Int. J. Recent </a:t>
            </a:r>
            <a:r>
              <a:rPr lang="en-US" i="1" dirty="0" err="1"/>
              <a:t>Innov</a:t>
            </a:r>
            <a:r>
              <a:rPr lang="en-US" i="1" dirty="0"/>
              <a:t>. Trends </a:t>
            </a:r>
            <a:r>
              <a:rPr lang="en-US" i="1" dirty="0" err="1"/>
              <a:t>Comput</a:t>
            </a:r>
            <a:r>
              <a:rPr lang="en-US" i="1" dirty="0"/>
              <a:t>. </a:t>
            </a:r>
            <a:r>
              <a:rPr lang="en-US" i="1" dirty="0" err="1"/>
              <a:t>Commun</a:t>
            </a:r>
            <a:r>
              <a:rPr lang="en-US" i="1" dirty="0"/>
              <a:t>.</a:t>
            </a:r>
            <a:r>
              <a:rPr lang="en-US" dirty="0"/>
              <a:t>, vol. 2, no. February, pp. 177–181, 2017.</a:t>
            </a:r>
          </a:p>
          <a:p>
            <a:r>
              <a:rPr lang="en-GB" dirty="0"/>
              <a:t>C. Liu, W. Ren, B. Zhang, and C. </a:t>
            </a:r>
            <a:r>
              <a:rPr lang="en-GB" dirty="0" err="1"/>
              <a:t>Lv</a:t>
            </a:r>
            <a:r>
              <a:rPr lang="en-GB" dirty="0"/>
              <a:t>, “The application of soil temperature measurement by lm35 temperature sensors,” International Conference on Electronic and Mechanical Engineering and Information </a:t>
            </a:r>
            <a:r>
              <a:rPr lang="en-GB" dirty="0" err="1"/>
              <a:t>Technology,vol</a:t>
            </a:r>
            <a:r>
              <a:rPr lang="en-GB" dirty="0"/>
              <a:t>. 88, no. 1, pp. 1825–1828, 2011.</a:t>
            </a:r>
            <a:endParaRPr lang="en-IN" dirty="0"/>
          </a:p>
          <a:p>
            <a:pPr marL="0" indent="0">
              <a:buNone/>
            </a:pPr>
            <a:endParaRPr lang="en-IN" dirty="0"/>
          </a:p>
        </p:txBody>
      </p:sp>
      <p:sp>
        <p:nvSpPr>
          <p:cNvPr id="6" name="Content Placeholder 5">
            <a:extLst>
              <a:ext uri="{FF2B5EF4-FFF2-40B4-BE49-F238E27FC236}">
                <a16:creationId xmlns:a16="http://schemas.microsoft.com/office/drawing/2014/main" id="{75613154-20C9-45D3-950E-D11BB59CAFE1}"/>
              </a:ext>
            </a:extLst>
          </p:cNvPr>
          <p:cNvSpPr>
            <a:spLocks noGrp="1"/>
          </p:cNvSpPr>
          <p:nvPr>
            <p:ph sz="quarter" idx="4"/>
          </p:nvPr>
        </p:nvSpPr>
        <p:spPr>
          <a:xfrm>
            <a:off x="5654495" y="1620982"/>
            <a:ext cx="4396339" cy="4635356"/>
          </a:xfrm>
        </p:spPr>
        <p:txBody>
          <a:bodyPr>
            <a:normAutofit fontScale="62500" lnSpcReduction="20000"/>
          </a:bodyPr>
          <a:lstStyle/>
          <a:p>
            <a:r>
              <a:rPr lang="en-US" dirty="0"/>
              <a:t>S. J. Bhasha and S. M. Hussain, “Agricultural field monitoring and automation using PIC16F877A microcontroller and GSM.,” vol. 3, no. 6, pp. 2155–2157, 2014.</a:t>
            </a:r>
            <a:endParaRPr lang="en-IN" dirty="0"/>
          </a:p>
          <a:p>
            <a:r>
              <a:rPr lang="en-US" dirty="0"/>
              <a:t>I. </a:t>
            </a:r>
            <a:r>
              <a:rPr lang="en-US" dirty="0" err="1"/>
              <a:t>Mohanraj</a:t>
            </a:r>
            <a:r>
              <a:rPr lang="en-US" dirty="0"/>
              <a:t>, K. </a:t>
            </a:r>
            <a:r>
              <a:rPr lang="en-US" dirty="0" err="1"/>
              <a:t>Ashokumar</a:t>
            </a:r>
            <a:r>
              <a:rPr lang="en-US" dirty="0"/>
              <a:t>, and J. </a:t>
            </a:r>
            <a:r>
              <a:rPr lang="en-US" dirty="0" err="1"/>
              <a:t>Naren</a:t>
            </a:r>
            <a:r>
              <a:rPr lang="en-US" dirty="0"/>
              <a:t>, “Field Monitoring and Automation Using IOT in Agriculture Domain,” </a:t>
            </a:r>
            <a:r>
              <a:rPr lang="en-US" i="1" dirty="0"/>
              <a:t>Procedia </a:t>
            </a:r>
            <a:r>
              <a:rPr lang="en-US" i="1" dirty="0" err="1"/>
              <a:t>Comput</a:t>
            </a:r>
            <a:r>
              <a:rPr lang="en-US" i="1" dirty="0"/>
              <a:t>. Sci.</a:t>
            </a:r>
            <a:r>
              <a:rPr lang="en-US" dirty="0"/>
              <a:t>, vol. 93, no. December 2016, pp. 931–939, 2016.</a:t>
            </a:r>
            <a:endParaRPr lang="en-IN" dirty="0"/>
          </a:p>
          <a:p>
            <a:r>
              <a:rPr lang="en-US" dirty="0"/>
              <a:t>H. Chang, N. Zhou, X. Zhao, Q. Cao, M. Tan, and Y. Zhang, “A new agriculture monitoring system based on WSNs,” </a:t>
            </a:r>
            <a:r>
              <a:rPr lang="en-US" i="1" dirty="0"/>
              <a:t>Int. Conf. Signal Process. Proceedings, ICSP</a:t>
            </a:r>
            <a:r>
              <a:rPr lang="en-US" dirty="0"/>
              <a:t>, vol. 2015–</a:t>
            </a:r>
            <a:r>
              <a:rPr lang="en-US" dirty="0" err="1"/>
              <a:t>Janua</a:t>
            </a:r>
            <a:r>
              <a:rPr lang="en-US" dirty="0"/>
              <a:t>, no. October, pp. 1755–1760, 2014.</a:t>
            </a:r>
            <a:endParaRPr lang="en-IN" dirty="0"/>
          </a:p>
          <a:p>
            <a:r>
              <a:rPr lang="en-US" dirty="0"/>
              <a:t>A. Sangeetha, P. Sarah, and G. </a:t>
            </a:r>
            <a:r>
              <a:rPr lang="en-US" dirty="0" err="1"/>
              <a:t>Poovarasi</a:t>
            </a:r>
            <a:r>
              <a:rPr lang="en-US" dirty="0"/>
              <a:t>, “IOT BASED HYBRID SYSTEM FOR PRECISION AGRICULTURE MONITORING USING WSN INTO MODERN INFORMATION AND COMMUNICATION TECHNOLOGY ( ICT ),” no. 2, pp. 3116–3124, 2018.</a:t>
            </a:r>
            <a:endParaRPr lang="en-IN" dirty="0"/>
          </a:p>
          <a:p>
            <a:r>
              <a:rPr lang="en-US" dirty="0"/>
              <a:t>D. </a:t>
            </a:r>
            <a:r>
              <a:rPr lang="en-US" dirty="0" err="1"/>
              <a:t>Stipanicev</a:t>
            </a:r>
            <a:r>
              <a:rPr lang="en-US" dirty="0"/>
              <a:t> and J. </a:t>
            </a:r>
            <a:r>
              <a:rPr lang="en-US" dirty="0" err="1"/>
              <a:t>Marasovic</a:t>
            </a:r>
            <a:r>
              <a:rPr lang="en-US" dirty="0"/>
              <a:t>, “Networked embedded greenhouse monitoring and control,” </a:t>
            </a:r>
            <a:r>
              <a:rPr lang="en-US" i="1" dirty="0"/>
              <a:t>Control Appl. 2003. CCA …</a:t>
            </a:r>
            <a:r>
              <a:rPr lang="en-US" dirty="0"/>
              <a:t>, pp. 1350–1355, 2003.</a:t>
            </a:r>
            <a:endParaRPr lang="en-IN" dirty="0"/>
          </a:p>
          <a:p>
            <a:r>
              <a:rPr lang="en-US" dirty="0" err="1"/>
              <a:t>Yunseop</a:t>
            </a:r>
            <a:r>
              <a:rPr lang="en-US" dirty="0"/>
              <a:t> (James) Kim, R. G. Evans, and W. M. Iversen, “Remote Sensing and Control of an Irrigation System Using a Distributed Wireless Sensor Network,” vol. 57, no. 7, pp. 1379–1387, 2008.</a:t>
            </a:r>
            <a:endParaRPr lang="en-IN" dirty="0"/>
          </a:p>
          <a:p>
            <a:r>
              <a:rPr lang="en-US" dirty="0"/>
              <a:t>J. Shen, J. Song, Q. Han, S. Wang, and Y. Yang, “A remote measurement and control system for greenhouse based on GSM-SMS,” </a:t>
            </a:r>
            <a:r>
              <a:rPr lang="en-US" i="1" dirty="0"/>
              <a:t>2007 8th Int. Conf. Electron. Meas. Instruments, ICEMI</a:t>
            </a:r>
            <a:r>
              <a:rPr lang="en-US" dirty="0"/>
              <a:t>, pp. 282–285, 2007.</a:t>
            </a:r>
            <a:endParaRPr lang="en-IN" dirty="0"/>
          </a:p>
          <a:p>
            <a:endParaRPr lang="en-IN" dirty="0"/>
          </a:p>
        </p:txBody>
      </p:sp>
      <p:sp>
        <p:nvSpPr>
          <p:cNvPr id="4" name="Slide Number Placeholder 3">
            <a:extLst>
              <a:ext uri="{FF2B5EF4-FFF2-40B4-BE49-F238E27FC236}">
                <a16:creationId xmlns:a16="http://schemas.microsoft.com/office/drawing/2014/main" id="{D2221BC2-9856-4DD0-9765-0FD2167B5694}"/>
              </a:ext>
            </a:extLst>
          </p:cNvPr>
          <p:cNvSpPr>
            <a:spLocks noGrp="1"/>
          </p:cNvSpPr>
          <p:nvPr>
            <p:ph type="sldNum" sz="quarter" idx="12"/>
          </p:nvPr>
        </p:nvSpPr>
        <p:spPr/>
        <p:txBody>
          <a:bodyPr/>
          <a:lstStyle/>
          <a:p>
            <a:fld id="{342F257A-6041-43D1-94F7-413AA8F8F8ED}" type="slidenum">
              <a:rPr lang="en-IN" smtClean="0"/>
              <a:t>23</a:t>
            </a:fld>
            <a:endParaRPr lang="en-IN"/>
          </a:p>
        </p:txBody>
      </p:sp>
    </p:spTree>
    <p:extLst>
      <p:ext uri="{BB962C8B-B14F-4D97-AF65-F5344CB8AC3E}">
        <p14:creationId xmlns:p14="http://schemas.microsoft.com/office/powerpoint/2010/main" val="230208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FAD0-A171-4824-B20F-EDB7ED1A91CA}"/>
              </a:ext>
            </a:extLst>
          </p:cNvPr>
          <p:cNvSpPr>
            <a:spLocks noGrp="1"/>
          </p:cNvSpPr>
          <p:nvPr>
            <p:ph type="title"/>
          </p:nvPr>
        </p:nvSpPr>
        <p:spPr/>
        <p:txBody>
          <a:bodyPr/>
          <a:lstStyle/>
          <a:p>
            <a:r>
              <a:rPr lang="en-IN" dirty="0"/>
              <a:t>References(contd.)</a:t>
            </a:r>
          </a:p>
        </p:txBody>
      </p:sp>
      <p:sp>
        <p:nvSpPr>
          <p:cNvPr id="4" name="Content Placeholder 3">
            <a:extLst>
              <a:ext uri="{FF2B5EF4-FFF2-40B4-BE49-F238E27FC236}">
                <a16:creationId xmlns:a16="http://schemas.microsoft.com/office/drawing/2014/main" id="{A62C0AE0-9CE5-4234-87D7-CFD60ED7AC5B}"/>
              </a:ext>
            </a:extLst>
          </p:cNvPr>
          <p:cNvSpPr>
            <a:spLocks noGrp="1"/>
          </p:cNvSpPr>
          <p:nvPr>
            <p:ph sz="half" idx="2"/>
          </p:nvPr>
        </p:nvSpPr>
        <p:spPr>
          <a:xfrm>
            <a:off x="1103312" y="1589817"/>
            <a:ext cx="4396339" cy="4815465"/>
          </a:xfrm>
        </p:spPr>
        <p:txBody>
          <a:bodyPr>
            <a:normAutofit fontScale="62500" lnSpcReduction="20000"/>
          </a:bodyPr>
          <a:lstStyle/>
          <a:p>
            <a:r>
              <a:rPr lang="en-IN" dirty="0"/>
              <a:t>Mahesh M. </a:t>
            </a:r>
            <a:r>
              <a:rPr lang="en-IN" dirty="0" err="1"/>
              <a:t>Galgalikar</a:t>
            </a:r>
            <a:r>
              <a:rPr lang="en-IN" dirty="0"/>
              <a:t>, “Real-Time </a:t>
            </a:r>
            <a:r>
              <a:rPr lang="en-IN" dirty="0" err="1"/>
              <a:t>Automization</a:t>
            </a:r>
            <a:r>
              <a:rPr lang="en-IN" dirty="0"/>
              <a:t> Of Agricultural Environment for Social Modernization of Indian Agricultural System ”, 978- 1-4244-5586-7/1 C 2010 IEEE.</a:t>
            </a:r>
          </a:p>
          <a:p>
            <a:r>
              <a:rPr lang="en-IN" dirty="0"/>
              <a:t>Chetan </a:t>
            </a:r>
            <a:r>
              <a:rPr lang="en-IN" dirty="0" err="1"/>
              <a:t>Dwarkani</a:t>
            </a:r>
            <a:r>
              <a:rPr lang="en-IN" dirty="0"/>
              <a:t> M, Ganesh Ram R, Jagannathan S, R. </a:t>
            </a:r>
            <a:r>
              <a:rPr lang="en-IN" dirty="0" err="1"/>
              <a:t>Priyatharshini</a:t>
            </a:r>
            <a:r>
              <a:rPr lang="en-IN" dirty="0"/>
              <a:t> “Smart agriculture system using sensors for agricultural task automation,” in 2015 IEEE International Conference on Technological Innovations in ICT for Agriculture and Rural Development (TIAR 2015).</a:t>
            </a:r>
          </a:p>
          <a:p>
            <a:r>
              <a:rPr lang="en-IN" dirty="0"/>
              <a:t>Jeetendra Shenoy, Yogesh </a:t>
            </a:r>
            <a:r>
              <a:rPr lang="en-IN" dirty="0" err="1"/>
              <a:t>Pingle</a:t>
            </a:r>
            <a:r>
              <a:rPr lang="en-IN" dirty="0"/>
              <a:t> “IOT in agriculture,” 978-9-3805-4421-2/16/, IEEE. 2016.</a:t>
            </a:r>
          </a:p>
          <a:p>
            <a:r>
              <a:rPr lang="en-IN" dirty="0"/>
              <a:t>Abdullah Na, William Isaac, “Developing a human-centric agricultural model in the IOT environment,” in 2016 International Conference on Internet of Things and Applications (IOTA) Maharashtra Institute of Technology, Pune, India 22 Jan - 24 Jan, 2016, 978-1-5090-0044-9/16,2016 IEEE.</a:t>
            </a:r>
          </a:p>
          <a:p>
            <a:r>
              <a:rPr lang="en-IN" dirty="0"/>
              <a:t>Kim </a:t>
            </a:r>
            <a:r>
              <a:rPr lang="en-IN" dirty="0" err="1"/>
              <a:t>Y,Evans</a:t>
            </a:r>
            <a:r>
              <a:rPr lang="en-IN" dirty="0"/>
              <a:t> R </a:t>
            </a:r>
            <a:r>
              <a:rPr lang="en-IN" dirty="0" err="1"/>
              <a:t>G,Iversen</a:t>
            </a:r>
            <a:r>
              <a:rPr lang="en-IN" dirty="0"/>
              <a:t> W M. Remote sensing and control of an irrigation system using a distributed wireless sensor network. IEEE Transactions on Instrumentation and Measurement . 2008</a:t>
            </a:r>
          </a:p>
          <a:p>
            <a:r>
              <a:rPr lang="en-IN" dirty="0"/>
              <a:t>Han, W., Z. Yang, et al. 2012. </a:t>
            </a:r>
            <a:r>
              <a:rPr lang="en-IN" dirty="0" err="1"/>
              <a:t>CropScape</a:t>
            </a:r>
            <a:r>
              <a:rPr lang="en-IN" dirty="0"/>
              <a:t>: A Web service based application for exploring and disseminating US conterminous geospatial cropland data products for decision support. Computers and Electronics in Agriculture, 84: 111-123.</a:t>
            </a:r>
          </a:p>
        </p:txBody>
      </p:sp>
      <p:sp>
        <p:nvSpPr>
          <p:cNvPr id="6" name="Content Placeholder 5">
            <a:extLst>
              <a:ext uri="{FF2B5EF4-FFF2-40B4-BE49-F238E27FC236}">
                <a16:creationId xmlns:a16="http://schemas.microsoft.com/office/drawing/2014/main" id="{6600F61C-A2DB-433B-BCA3-DDB2E6FA7DE5}"/>
              </a:ext>
            </a:extLst>
          </p:cNvPr>
          <p:cNvSpPr>
            <a:spLocks noGrp="1"/>
          </p:cNvSpPr>
          <p:nvPr>
            <p:ph sz="quarter" idx="4"/>
          </p:nvPr>
        </p:nvSpPr>
        <p:spPr>
          <a:xfrm>
            <a:off x="5654495" y="1589817"/>
            <a:ext cx="4396339" cy="4815465"/>
          </a:xfrm>
        </p:spPr>
        <p:txBody>
          <a:bodyPr>
            <a:normAutofit fontScale="62500" lnSpcReduction="20000"/>
          </a:bodyPr>
          <a:lstStyle/>
          <a:p>
            <a:r>
              <a:rPr lang="en-US" dirty="0"/>
              <a:t>What are the major components of Internet of Things - RF Page.” [Online]. Available: https://www.rfpage.com/what-are-the-major-components-of-internet-of-things/. [Accessed: 12-Dec-2018].</a:t>
            </a:r>
            <a:endParaRPr lang="en-IN" dirty="0"/>
          </a:p>
          <a:p>
            <a:r>
              <a:rPr lang="en-US" dirty="0"/>
              <a:t>“IoT Ecosystem Components: The Complete Connectivity Layer.” [Online]. Available: https://www.newgenapps.com/blog/iot-ecosystem-components-the-complete-connectivity-layer. [Accessed: 10-Dec-2018].</a:t>
            </a:r>
          </a:p>
          <a:p>
            <a:r>
              <a:rPr lang="en-US" dirty="0"/>
              <a:t>Ashton K., “That ‘Internet of Things’ Thing,” </a:t>
            </a:r>
            <a:r>
              <a:rPr lang="en-US" i="1" dirty="0"/>
              <a:t>RFID J.</a:t>
            </a:r>
            <a:r>
              <a:rPr lang="en-US" dirty="0"/>
              <a:t>, p. 4986, 2009.</a:t>
            </a:r>
            <a:endParaRPr lang="en-IN" dirty="0"/>
          </a:p>
          <a:p>
            <a:r>
              <a:rPr lang="en-US" dirty="0"/>
              <a:t>J. Gubbi, R. </a:t>
            </a:r>
            <a:r>
              <a:rPr lang="en-US" dirty="0" err="1"/>
              <a:t>Buyya</a:t>
            </a:r>
            <a:r>
              <a:rPr lang="en-US" dirty="0"/>
              <a:t>, and S. </a:t>
            </a:r>
            <a:r>
              <a:rPr lang="en-US" dirty="0" err="1"/>
              <a:t>Marusic</a:t>
            </a:r>
            <a:r>
              <a:rPr lang="en-US" dirty="0"/>
              <a:t>, “Internet of Things (IoT): A Vision, Architectural Elements, and Future Directions,” </a:t>
            </a:r>
            <a:r>
              <a:rPr lang="en-US" i="1" dirty="0"/>
              <a:t>Atmos. Environ.</a:t>
            </a:r>
            <a:r>
              <a:rPr lang="en-US" dirty="0"/>
              <a:t>, no. 1, pp. 1–19, 2013.</a:t>
            </a:r>
            <a:endParaRPr lang="en-IN" dirty="0"/>
          </a:p>
          <a:p>
            <a:endParaRPr lang="en-IN" dirty="0"/>
          </a:p>
          <a:p>
            <a:endParaRPr lang="en-IN" dirty="0"/>
          </a:p>
        </p:txBody>
      </p:sp>
      <p:sp>
        <p:nvSpPr>
          <p:cNvPr id="3" name="Slide Number Placeholder 2">
            <a:extLst>
              <a:ext uri="{FF2B5EF4-FFF2-40B4-BE49-F238E27FC236}">
                <a16:creationId xmlns:a16="http://schemas.microsoft.com/office/drawing/2014/main" id="{E4B1C0A2-F98F-4DEA-BFFC-A10B85A9CA6A}"/>
              </a:ext>
            </a:extLst>
          </p:cNvPr>
          <p:cNvSpPr>
            <a:spLocks noGrp="1"/>
          </p:cNvSpPr>
          <p:nvPr>
            <p:ph type="sldNum" sz="quarter" idx="12"/>
          </p:nvPr>
        </p:nvSpPr>
        <p:spPr/>
        <p:txBody>
          <a:bodyPr/>
          <a:lstStyle/>
          <a:p>
            <a:fld id="{342F257A-6041-43D1-94F7-413AA8F8F8ED}" type="slidenum">
              <a:rPr lang="en-IN" smtClean="0"/>
              <a:t>24</a:t>
            </a:fld>
            <a:endParaRPr lang="en-IN"/>
          </a:p>
        </p:txBody>
      </p:sp>
    </p:spTree>
    <p:extLst>
      <p:ext uri="{BB962C8B-B14F-4D97-AF65-F5344CB8AC3E}">
        <p14:creationId xmlns:p14="http://schemas.microsoft.com/office/powerpoint/2010/main" val="2693712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102A73-5468-40E1-8111-404C867FDC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3276" y="1407621"/>
            <a:ext cx="6197092" cy="5243032"/>
          </a:xfrm>
        </p:spPr>
      </p:pic>
      <p:sp>
        <p:nvSpPr>
          <p:cNvPr id="6" name="Oval 5">
            <a:extLst>
              <a:ext uri="{FF2B5EF4-FFF2-40B4-BE49-F238E27FC236}">
                <a16:creationId xmlns:a16="http://schemas.microsoft.com/office/drawing/2014/main" id="{35D5EEB5-112F-40EF-9BA4-5F3DFC3766A7}"/>
              </a:ext>
            </a:extLst>
          </p:cNvPr>
          <p:cNvSpPr/>
          <p:nvPr/>
        </p:nvSpPr>
        <p:spPr>
          <a:xfrm>
            <a:off x="7628966" y="2350062"/>
            <a:ext cx="731521" cy="155986"/>
          </a:xfrm>
          <a:prstGeom prst="ellipse">
            <a:avLst/>
          </a:prstGeom>
          <a:noFill/>
          <a:ln w="28575">
            <a:solidFill>
              <a:srgbClr val="FF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itle 1">
            <a:extLst>
              <a:ext uri="{FF2B5EF4-FFF2-40B4-BE49-F238E27FC236}">
                <a16:creationId xmlns:a16="http://schemas.microsoft.com/office/drawing/2014/main" id="{1B9CA03A-48FD-481E-BACF-F232A763BF6B}"/>
              </a:ext>
            </a:extLst>
          </p:cNvPr>
          <p:cNvSpPr>
            <a:spLocks noGrp="1"/>
          </p:cNvSpPr>
          <p:nvPr>
            <p:ph type="title"/>
          </p:nvPr>
        </p:nvSpPr>
        <p:spPr>
          <a:xfrm>
            <a:off x="646111" y="452718"/>
            <a:ext cx="9404723" cy="1400530"/>
          </a:xfrm>
        </p:spPr>
        <p:txBody>
          <a:bodyPr/>
          <a:lstStyle/>
          <a:p>
            <a:pPr algn="ctr"/>
            <a:r>
              <a:rPr lang="en-IN" dirty="0"/>
              <a:t>Introduction (contd.)</a:t>
            </a:r>
          </a:p>
        </p:txBody>
      </p:sp>
      <p:sp>
        <p:nvSpPr>
          <p:cNvPr id="10" name="Content Placeholder 2">
            <a:extLst>
              <a:ext uri="{FF2B5EF4-FFF2-40B4-BE49-F238E27FC236}">
                <a16:creationId xmlns:a16="http://schemas.microsoft.com/office/drawing/2014/main" id="{58919DA4-B3D6-4850-9F2C-426C42FFCBFB}"/>
              </a:ext>
            </a:extLst>
          </p:cNvPr>
          <p:cNvSpPr txBox="1">
            <a:spLocks/>
          </p:cNvSpPr>
          <p:nvPr/>
        </p:nvSpPr>
        <p:spPr>
          <a:xfrm>
            <a:off x="311632" y="1632113"/>
            <a:ext cx="5553592" cy="48938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IN" dirty="0"/>
          </a:p>
          <a:p>
            <a:r>
              <a:rPr lang="en-GB" dirty="0"/>
              <a:t> According to the Gartner 2018 Hype Cycle of Emerging Technologies, IOT is current at the Peak of Inflated Expectation. </a:t>
            </a:r>
            <a:br>
              <a:rPr lang="en-GB" dirty="0"/>
            </a:br>
            <a:endParaRPr lang="en-GB" dirty="0"/>
          </a:p>
          <a:p>
            <a:r>
              <a:rPr lang="en-US" dirty="0"/>
              <a:t>In 2013, the Global Standards Initiative on Internet of Things (IoT-GSI) defined the </a:t>
            </a:r>
            <a:r>
              <a:rPr lang="en-US" dirty="0">
                <a:hlinkClick r:id="rId3"/>
              </a:rPr>
              <a:t>IoT</a:t>
            </a:r>
            <a:r>
              <a:rPr lang="en-US" dirty="0"/>
              <a:t> as “</a:t>
            </a:r>
            <a:r>
              <a:rPr lang="en-US" b="1" dirty="0"/>
              <a:t>the infrastructure of the information society</a:t>
            </a:r>
            <a:r>
              <a:rPr lang="en-US" dirty="0"/>
              <a:t>.”</a:t>
            </a:r>
            <a:endParaRPr lang="en-GB" dirty="0"/>
          </a:p>
        </p:txBody>
      </p:sp>
      <p:sp>
        <p:nvSpPr>
          <p:cNvPr id="2" name="Slide Number Placeholder 1">
            <a:extLst>
              <a:ext uri="{FF2B5EF4-FFF2-40B4-BE49-F238E27FC236}">
                <a16:creationId xmlns:a16="http://schemas.microsoft.com/office/drawing/2014/main" id="{05FC5B48-98EA-47DE-B22B-791E6511BF3C}"/>
              </a:ext>
            </a:extLst>
          </p:cNvPr>
          <p:cNvSpPr>
            <a:spLocks noGrp="1"/>
          </p:cNvSpPr>
          <p:nvPr>
            <p:ph type="sldNum" sz="quarter" idx="12"/>
          </p:nvPr>
        </p:nvSpPr>
        <p:spPr/>
        <p:txBody>
          <a:bodyPr/>
          <a:lstStyle/>
          <a:p>
            <a:fld id="{342F257A-6041-43D1-94F7-413AA8F8F8ED}" type="slidenum">
              <a:rPr lang="en-IN" smtClean="0"/>
              <a:t>3</a:t>
            </a:fld>
            <a:endParaRPr lang="en-IN"/>
          </a:p>
        </p:txBody>
      </p:sp>
    </p:spTree>
    <p:extLst>
      <p:ext uri="{BB962C8B-B14F-4D97-AF65-F5344CB8AC3E}">
        <p14:creationId xmlns:p14="http://schemas.microsoft.com/office/powerpoint/2010/main" val="168715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77D12-5EED-404C-8203-E3E86A98F742}"/>
              </a:ext>
            </a:extLst>
          </p:cNvPr>
          <p:cNvSpPr>
            <a:spLocks noGrp="1"/>
          </p:cNvSpPr>
          <p:nvPr>
            <p:ph type="title"/>
          </p:nvPr>
        </p:nvSpPr>
        <p:spPr/>
        <p:txBody>
          <a:bodyPr/>
          <a:lstStyle/>
          <a:p>
            <a:pPr algn="ctr"/>
            <a:r>
              <a:rPr lang="en-IN" dirty="0"/>
              <a:t>IOT Ecosystem</a:t>
            </a:r>
          </a:p>
        </p:txBody>
      </p:sp>
      <p:sp>
        <p:nvSpPr>
          <p:cNvPr id="7" name="Content Placeholder 6">
            <a:extLst>
              <a:ext uri="{FF2B5EF4-FFF2-40B4-BE49-F238E27FC236}">
                <a16:creationId xmlns:a16="http://schemas.microsoft.com/office/drawing/2014/main" id="{FACE7D03-F7F4-4FD8-ABFC-84F72531A5DE}"/>
              </a:ext>
            </a:extLst>
          </p:cNvPr>
          <p:cNvSpPr>
            <a:spLocks noGrp="1"/>
          </p:cNvSpPr>
          <p:nvPr>
            <p:ph idx="1"/>
          </p:nvPr>
        </p:nvSpPr>
        <p:spPr/>
        <p:txBody>
          <a:bodyPr/>
          <a:lstStyle/>
          <a:p>
            <a:r>
              <a:rPr lang="en-IN" dirty="0"/>
              <a:t>Smart devices and sensors</a:t>
            </a:r>
          </a:p>
          <a:p>
            <a:r>
              <a:rPr lang="en-IN" dirty="0"/>
              <a:t>Gateway </a:t>
            </a:r>
          </a:p>
          <a:p>
            <a:r>
              <a:rPr lang="en-IN" dirty="0"/>
              <a:t>Processing</a:t>
            </a:r>
          </a:p>
          <a:p>
            <a:r>
              <a:rPr lang="en-IN" dirty="0"/>
              <a:t>User Interface </a:t>
            </a:r>
          </a:p>
        </p:txBody>
      </p:sp>
      <p:pic>
        <p:nvPicPr>
          <p:cNvPr id="4" name="Picture 3">
            <a:extLst>
              <a:ext uri="{FF2B5EF4-FFF2-40B4-BE49-F238E27FC236}">
                <a16:creationId xmlns:a16="http://schemas.microsoft.com/office/drawing/2014/main" id="{F19E26CE-4701-4D12-A385-01E132C9D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365" y="1497638"/>
            <a:ext cx="6543524" cy="4907643"/>
          </a:xfrm>
          <a:prstGeom prst="rect">
            <a:avLst/>
          </a:prstGeom>
        </p:spPr>
      </p:pic>
      <p:sp>
        <p:nvSpPr>
          <p:cNvPr id="5" name="Rectangle 4">
            <a:extLst>
              <a:ext uri="{FF2B5EF4-FFF2-40B4-BE49-F238E27FC236}">
                <a16:creationId xmlns:a16="http://schemas.microsoft.com/office/drawing/2014/main" id="{1A1E0762-DE6B-4401-84FE-98E4F7743095}"/>
              </a:ext>
            </a:extLst>
          </p:cNvPr>
          <p:cNvSpPr/>
          <p:nvPr/>
        </p:nvSpPr>
        <p:spPr>
          <a:xfrm>
            <a:off x="10392229" y="6233885"/>
            <a:ext cx="1153660" cy="156882"/>
          </a:xfrm>
          <a:prstGeom prst="rect">
            <a:avLst/>
          </a:prstGeom>
          <a:solidFill>
            <a:srgbClr val="123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F7B60BA7-838C-4C9B-B419-9CA273C5E47F}"/>
              </a:ext>
            </a:extLst>
          </p:cNvPr>
          <p:cNvSpPr>
            <a:spLocks noGrp="1"/>
          </p:cNvSpPr>
          <p:nvPr>
            <p:ph type="sldNum" sz="quarter" idx="12"/>
          </p:nvPr>
        </p:nvSpPr>
        <p:spPr/>
        <p:txBody>
          <a:bodyPr/>
          <a:lstStyle/>
          <a:p>
            <a:fld id="{342F257A-6041-43D1-94F7-413AA8F8F8ED}" type="slidenum">
              <a:rPr lang="en-IN" smtClean="0"/>
              <a:t>4</a:t>
            </a:fld>
            <a:endParaRPr lang="en-IN"/>
          </a:p>
        </p:txBody>
      </p:sp>
    </p:spTree>
    <p:extLst>
      <p:ext uri="{BB962C8B-B14F-4D97-AF65-F5344CB8AC3E}">
        <p14:creationId xmlns:p14="http://schemas.microsoft.com/office/powerpoint/2010/main" val="1924458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5C2-AFE9-4A73-BE28-DF9B26B8BA7D}"/>
              </a:ext>
            </a:extLst>
          </p:cNvPr>
          <p:cNvSpPr>
            <a:spLocks noGrp="1"/>
          </p:cNvSpPr>
          <p:nvPr>
            <p:ph type="title"/>
          </p:nvPr>
        </p:nvSpPr>
        <p:spPr/>
        <p:txBody>
          <a:bodyPr/>
          <a:lstStyle/>
          <a:p>
            <a:pPr algn="ctr"/>
            <a:r>
              <a:rPr lang="en-IN" dirty="0"/>
              <a:t>IOT to Modernise Agriculture</a:t>
            </a:r>
          </a:p>
        </p:txBody>
      </p:sp>
      <p:sp>
        <p:nvSpPr>
          <p:cNvPr id="3" name="Content Placeholder 2">
            <a:extLst>
              <a:ext uri="{FF2B5EF4-FFF2-40B4-BE49-F238E27FC236}">
                <a16:creationId xmlns:a16="http://schemas.microsoft.com/office/drawing/2014/main" id="{2830EA7A-1C5E-4B6D-A165-A8315530D231}"/>
              </a:ext>
            </a:extLst>
          </p:cNvPr>
          <p:cNvSpPr>
            <a:spLocks noGrp="1"/>
          </p:cNvSpPr>
          <p:nvPr>
            <p:ph idx="1"/>
          </p:nvPr>
        </p:nvSpPr>
        <p:spPr>
          <a:xfrm>
            <a:off x="1103312" y="1884477"/>
            <a:ext cx="8946541" cy="4195481"/>
          </a:xfrm>
        </p:spPr>
        <p:txBody>
          <a:bodyPr>
            <a:normAutofit/>
          </a:bodyPr>
          <a:lstStyle/>
          <a:p>
            <a:pPr marL="360363" lvl="1" indent="-360363"/>
            <a:r>
              <a:rPr lang="en-GB" sz="2000" dirty="0"/>
              <a:t>Data, tons of data, collected by smart agriculture sensors.</a:t>
            </a:r>
          </a:p>
          <a:p>
            <a:pPr marL="360363" lvl="1" indent="-360363"/>
            <a:r>
              <a:rPr lang="en-GB" sz="2000" dirty="0"/>
              <a:t>Better control over the internal processes and, as a result, lower production risks. </a:t>
            </a:r>
          </a:p>
          <a:p>
            <a:r>
              <a:rPr lang="en-GB" dirty="0"/>
              <a:t>Cost management and waste reduction thanks to the increased control over the production.</a:t>
            </a:r>
          </a:p>
          <a:p>
            <a:r>
              <a:rPr lang="en-GB" dirty="0"/>
              <a:t>Increased business efficiency through process automation.</a:t>
            </a:r>
          </a:p>
          <a:p>
            <a:r>
              <a:rPr lang="en-GB" dirty="0"/>
              <a:t>Enhanced product quality and volumes.</a:t>
            </a:r>
            <a:endParaRPr lang="en-IN" dirty="0"/>
          </a:p>
        </p:txBody>
      </p:sp>
      <p:pic>
        <p:nvPicPr>
          <p:cNvPr id="14" name="Picture 13">
            <a:extLst>
              <a:ext uri="{FF2B5EF4-FFF2-40B4-BE49-F238E27FC236}">
                <a16:creationId xmlns:a16="http://schemas.microsoft.com/office/drawing/2014/main" id="{9C5B3667-A4DD-45BE-B201-162722F7B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0" y="3923206"/>
            <a:ext cx="3715654" cy="2814332"/>
          </a:xfrm>
          <a:prstGeom prst="rect">
            <a:avLst/>
          </a:prstGeom>
        </p:spPr>
      </p:pic>
      <p:sp>
        <p:nvSpPr>
          <p:cNvPr id="4" name="Slide Number Placeholder 3">
            <a:extLst>
              <a:ext uri="{FF2B5EF4-FFF2-40B4-BE49-F238E27FC236}">
                <a16:creationId xmlns:a16="http://schemas.microsoft.com/office/drawing/2014/main" id="{3006E34B-B7F8-4809-9A55-DF2E8EF66757}"/>
              </a:ext>
            </a:extLst>
          </p:cNvPr>
          <p:cNvSpPr>
            <a:spLocks noGrp="1"/>
          </p:cNvSpPr>
          <p:nvPr>
            <p:ph type="sldNum" sz="quarter" idx="12"/>
          </p:nvPr>
        </p:nvSpPr>
        <p:spPr/>
        <p:txBody>
          <a:bodyPr/>
          <a:lstStyle/>
          <a:p>
            <a:fld id="{342F257A-6041-43D1-94F7-413AA8F8F8ED}" type="slidenum">
              <a:rPr lang="en-IN" smtClean="0"/>
              <a:t>5</a:t>
            </a:fld>
            <a:endParaRPr lang="en-IN"/>
          </a:p>
        </p:txBody>
      </p:sp>
    </p:spTree>
    <p:extLst>
      <p:ext uri="{BB962C8B-B14F-4D97-AF65-F5344CB8AC3E}">
        <p14:creationId xmlns:p14="http://schemas.microsoft.com/office/powerpoint/2010/main" val="253897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D3D0-51C7-4F67-BB62-D4DE5BFBDE17}"/>
              </a:ext>
            </a:extLst>
          </p:cNvPr>
          <p:cNvSpPr>
            <a:spLocks noGrp="1"/>
          </p:cNvSpPr>
          <p:nvPr>
            <p:ph type="title"/>
          </p:nvPr>
        </p:nvSpPr>
        <p:spPr/>
        <p:txBody>
          <a:bodyPr/>
          <a:lstStyle/>
          <a:p>
            <a:pPr algn="ctr"/>
            <a:r>
              <a:rPr lang="en-IN" dirty="0"/>
              <a:t>Related Work</a:t>
            </a:r>
          </a:p>
        </p:txBody>
      </p:sp>
      <p:sp>
        <p:nvSpPr>
          <p:cNvPr id="3" name="Content Placeholder 2">
            <a:extLst>
              <a:ext uri="{FF2B5EF4-FFF2-40B4-BE49-F238E27FC236}">
                <a16:creationId xmlns:a16="http://schemas.microsoft.com/office/drawing/2014/main" id="{96EF400A-5E1C-4E05-B1E9-EAD4C689CF1A}"/>
              </a:ext>
            </a:extLst>
          </p:cNvPr>
          <p:cNvSpPr>
            <a:spLocks noGrp="1"/>
          </p:cNvSpPr>
          <p:nvPr>
            <p:ph idx="1"/>
          </p:nvPr>
        </p:nvSpPr>
        <p:spPr/>
        <p:txBody>
          <a:bodyPr>
            <a:normAutofit/>
          </a:bodyPr>
          <a:lstStyle/>
          <a:p>
            <a:endParaRPr lang="en-IN" dirty="0"/>
          </a:p>
          <a:p>
            <a:r>
              <a:rPr lang="en-GB" dirty="0"/>
              <a:t> Joaquín Gutiérrez in his paper “Automated Irrigation System Using a Wireless Sensor Network and GPRS Module,” have developed an automated irrigation system to optimize water use for agricultural crops using WSN.</a:t>
            </a:r>
            <a:endParaRPr lang="en-IN" dirty="0"/>
          </a:p>
          <a:p>
            <a:pPr lvl="1"/>
            <a:r>
              <a:rPr lang="en-IN" dirty="0"/>
              <a:t> 90% saving of water </a:t>
            </a:r>
            <a:r>
              <a:rPr lang="en-GB" dirty="0"/>
              <a:t> </a:t>
            </a:r>
          </a:p>
          <a:p>
            <a:pPr lvl="1"/>
            <a:r>
              <a:rPr lang="en-GB" dirty="0"/>
              <a:t>the system used photovoltaic cells and was implemented in geographically isolated areas </a:t>
            </a:r>
          </a:p>
          <a:p>
            <a:pPr marL="457200" lvl="1" indent="0">
              <a:buNone/>
            </a:pPr>
            <a:endParaRPr lang="en-GB" dirty="0"/>
          </a:p>
          <a:p>
            <a:pPr marL="457200" lvl="1" indent="0">
              <a:buNone/>
            </a:pPr>
            <a:endParaRPr lang="en-IN" b="1" dirty="0"/>
          </a:p>
        </p:txBody>
      </p:sp>
      <p:sp>
        <p:nvSpPr>
          <p:cNvPr id="4" name="Slide Number Placeholder 3">
            <a:extLst>
              <a:ext uri="{FF2B5EF4-FFF2-40B4-BE49-F238E27FC236}">
                <a16:creationId xmlns:a16="http://schemas.microsoft.com/office/drawing/2014/main" id="{93CA4ED2-3A0C-4107-9D8B-E34E8834FCA4}"/>
              </a:ext>
            </a:extLst>
          </p:cNvPr>
          <p:cNvSpPr>
            <a:spLocks noGrp="1"/>
          </p:cNvSpPr>
          <p:nvPr>
            <p:ph type="sldNum" sz="quarter" idx="12"/>
          </p:nvPr>
        </p:nvSpPr>
        <p:spPr/>
        <p:txBody>
          <a:bodyPr/>
          <a:lstStyle/>
          <a:p>
            <a:fld id="{342F257A-6041-43D1-94F7-413AA8F8F8ED}" type="slidenum">
              <a:rPr lang="en-IN" smtClean="0"/>
              <a:t>6</a:t>
            </a:fld>
            <a:endParaRPr lang="en-IN"/>
          </a:p>
        </p:txBody>
      </p:sp>
    </p:spTree>
    <p:extLst>
      <p:ext uri="{BB962C8B-B14F-4D97-AF65-F5344CB8AC3E}">
        <p14:creationId xmlns:p14="http://schemas.microsoft.com/office/powerpoint/2010/main" val="426036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867A-E6A7-47B0-888A-E1CCE51748A5}"/>
              </a:ext>
            </a:extLst>
          </p:cNvPr>
          <p:cNvSpPr>
            <a:spLocks noGrp="1"/>
          </p:cNvSpPr>
          <p:nvPr>
            <p:ph type="title"/>
          </p:nvPr>
        </p:nvSpPr>
        <p:spPr/>
        <p:txBody>
          <a:bodyPr/>
          <a:lstStyle/>
          <a:p>
            <a:pPr algn="ctr"/>
            <a:r>
              <a:rPr lang="en-IN" dirty="0"/>
              <a:t>Related Work(contd.)</a:t>
            </a:r>
          </a:p>
        </p:txBody>
      </p:sp>
      <p:sp>
        <p:nvSpPr>
          <p:cNvPr id="3" name="Content Placeholder 2">
            <a:extLst>
              <a:ext uri="{FF2B5EF4-FFF2-40B4-BE49-F238E27FC236}">
                <a16:creationId xmlns:a16="http://schemas.microsoft.com/office/drawing/2014/main" id="{58B8E125-9483-46BC-A6C7-D9A34165827F}"/>
              </a:ext>
            </a:extLst>
          </p:cNvPr>
          <p:cNvSpPr>
            <a:spLocks noGrp="1"/>
          </p:cNvSpPr>
          <p:nvPr>
            <p:ph idx="1"/>
          </p:nvPr>
        </p:nvSpPr>
        <p:spPr/>
        <p:txBody>
          <a:bodyPr/>
          <a:lstStyle/>
          <a:p>
            <a:r>
              <a:rPr lang="en-GB" dirty="0"/>
              <a:t>Shaik </a:t>
            </a:r>
            <a:r>
              <a:rPr lang="en-GB" dirty="0" err="1"/>
              <a:t>Jhani</a:t>
            </a:r>
            <a:r>
              <a:rPr lang="en-GB" dirty="0"/>
              <a:t> Bhasha in her paper on “Agricultural field monitoring and automation using PIC16F877A microcontroller and GSM” has implemented the system monitors the water feeding activity in fields. </a:t>
            </a:r>
          </a:p>
          <a:p>
            <a:pPr lvl="1"/>
            <a:r>
              <a:rPr lang="en-IN" dirty="0"/>
              <a:t>PIC16F877A microcontroller </a:t>
            </a:r>
          </a:p>
          <a:p>
            <a:pPr lvl="1"/>
            <a:r>
              <a:rPr lang="en-IN" dirty="0"/>
              <a:t>GSM module </a:t>
            </a:r>
          </a:p>
          <a:p>
            <a:pPr lvl="1"/>
            <a:r>
              <a:rPr lang="en-IN" dirty="0"/>
              <a:t>water level sensors </a:t>
            </a:r>
          </a:p>
          <a:p>
            <a:pPr lvl="1"/>
            <a:r>
              <a:rPr lang="en-GB" dirty="0"/>
              <a:t>water motor can be turned on or off by farmers remotely </a:t>
            </a:r>
            <a:endParaRPr lang="en-IN" dirty="0"/>
          </a:p>
        </p:txBody>
      </p:sp>
      <p:sp>
        <p:nvSpPr>
          <p:cNvPr id="4" name="Slide Number Placeholder 3">
            <a:extLst>
              <a:ext uri="{FF2B5EF4-FFF2-40B4-BE49-F238E27FC236}">
                <a16:creationId xmlns:a16="http://schemas.microsoft.com/office/drawing/2014/main" id="{95266CB8-F5DE-4B26-ACBC-3A8DA73EA5A9}"/>
              </a:ext>
            </a:extLst>
          </p:cNvPr>
          <p:cNvSpPr>
            <a:spLocks noGrp="1"/>
          </p:cNvSpPr>
          <p:nvPr>
            <p:ph type="sldNum" sz="quarter" idx="12"/>
          </p:nvPr>
        </p:nvSpPr>
        <p:spPr/>
        <p:txBody>
          <a:bodyPr/>
          <a:lstStyle/>
          <a:p>
            <a:fld id="{342F257A-6041-43D1-94F7-413AA8F8F8ED}" type="slidenum">
              <a:rPr lang="en-IN" smtClean="0"/>
              <a:t>7</a:t>
            </a:fld>
            <a:endParaRPr lang="en-IN"/>
          </a:p>
        </p:txBody>
      </p:sp>
    </p:spTree>
    <p:extLst>
      <p:ext uri="{BB962C8B-B14F-4D97-AF65-F5344CB8AC3E}">
        <p14:creationId xmlns:p14="http://schemas.microsoft.com/office/powerpoint/2010/main" val="92221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12BC-A05C-45BE-ADF0-88E47D770CDB}"/>
              </a:ext>
            </a:extLst>
          </p:cNvPr>
          <p:cNvSpPr>
            <a:spLocks noGrp="1"/>
          </p:cNvSpPr>
          <p:nvPr>
            <p:ph type="title"/>
          </p:nvPr>
        </p:nvSpPr>
        <p:spPr/>
        <p:txBody>
          <a:bodyPr/>
          <a:lstStyle/>
          <a:p>
            <a:pPr algn="ctr"/>
            <a:r>
              <a:rPr lang="en-IN" dirty="0"/>
              <a:t>Related Work(contd.)</a:t>
            </a:r>
          </a:p>
        </p:txBody>
      </p:sp>
      <p:sp>
        <p:nvSpPr>
          <p:cNvPr id="3" name="Content Placeholder 2">
            <a:extLst>
              <a:ext uri="{FF2B5EF4-FFF2-40B4-BE49-F238E27FC236}">
                <a16:creationId xmlns:a16="http://schemas.microsoft.com/office/drawing/2014/main" id="{21F46172-9A1C-48D7-9783-83BDCE3A08EC}"/>
              </a:ext>
            </a:extLst>
          </p:cNvPr>
          <p:cNvSpPr>
            <a:spLocks noGrp="1"/>
          </p:cNvSpPr>
          <p:nvPr>
            <p:ph idx="1"/>
          </p:nvPr>
        </p:nvSpPr>
        <p:spPr/>
        <p:txBody>
          <a:bodyPr/>
          <a:lstStyle/>
          <a:p>
            <a:r>
              <a:rPr lang="en-IN" dirty="0"/>
              <a:t>R. Nageswara Rao in his paper “</a:t>
            </a:r>
            <a:r>
              <a:rPr lang="en-GB" dirty="0"/>
              <a:t>IoT based smart crop-field monitoring and automation irrigation system” has</a:t>
            </a:r>
            <a:r>
              <a:rPr lang="en-IN" dirty="0"/>
              <a:t> </a:t>
            </a:r>
            <a:r>
              <a:rPr lang="en-GB" dirty="0"/>
              <a:t>developed a system whose goal is using a low quantity of water for crop development. </a:t>
            </a:r>
          </a:p>
          <a:p>
            <a:pPr lvl="1"/>
            <a:r>
              <a:rPr lang="en-GB" dirty="0"/>
              <a:t>system has implemented Precision Agriculture (PA) with cloud computing</a:t>
            </a:r>
            <a:endParaRPr lang="en-IN" dirty="0"/>
          </a:p>
          <a:p>
            <a:endParaRPr lang="en-IN" dirty="0"/>
          </a:p>
        </p:txBody>
      </p:sp>
      <p:sp>
        <p:nvSpPr>
          <p:cNvPr id="4" name="Slide Number Placeholder 3">
            <a:extLst>
              <a:ext uri="{FF2B5EF4-FFF2-40B4-BE49-F238E27FC236}">
                <a16:creationId xmlns:a16="http://schemas.microsoft.com/office/drawing/2014/main" id="{CFEBBED9-208A-4193-A017-7E719153A2AA}"/>
              </a:ext>
            </a:extLst>
          </p:cNvPr>
          <p:cNvSpPr>
            <a:spLocks noGrp="1"/>
          </p:cNvSpPr>
          <p:nvPr>
            <p:ph type="sldNum" sz="quarter" idx="12"/>
          </p:nvPr>
        </p:nvSpPr>
        <p:spPr/>
        <p:txBody>
          <a:bodyPr/>
          <a:lstStyle/>
          <a:p>
            <a:fld id="{342F257A-6041-43D1-94F7-413AA8F8F8ED}" type="slidenum">
              <a:rPr lang="en-IN" smtClean="0"/>
              <a:t>8</a:t>
            </a:fld>
            <a:endParaRPr lang="en-IN"/>
          </a:p>
        </p:txBody>
      </p:sp>
    </p:spTree>
    <p:extLst>
      <p:ext uri="{BB962C8B-B14F-4D97-AF65-F5344CB8AC3E}">
        <p14:creationId xmlns:p14="http://schemas.microsoft.com/office/powerpoint/2010/main" val="1103512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739E-2DC9-4230-B91A-4D69ABFCA5C5}"/>
              </a:ext>
            </a:extLst>
          </p:cNvPr>
          <p:cNvSpPr>
            <a:spLocks noGrp="1"/>
          </p:cNvSpPr>
          <p:nvPr>
            <p:ph type="title"/>
          </p:nvPr>
        </p:nvSpPr>
        <p:spPr/>
        <p:txBody>
          <a:bodyPr/>
          <a:lstStyle/>
          <a:p>
            <a:pPr algn="ctr"/>
            <a:r>
              <a:rPr lang="en-IN" dirty="0"/>
              <a:t>Proposed System</a:t>
            </a:r>
          </a:p>
        </p:txBody>
      </p:sp>
      <p:sp>
        <p:nvSpPr>
          <p:cNvPr id="3" name="Content Placeholder 2">
            <a:extLst>
              <a:ext uri="{FF2B5EF4-FFF2-40B4-BE49-F238E27FC236}">
                <a16:creationId xmlns:a16="http://schemas.microsoft.com/office/drawing/2014/main" id="{FFDAE5BC-B262-4DA0-9D2F-15609F612830}"/>
              </a:ext>
            </a:extLst>
          </p:cNvPr>
          <p:cNvSpPr>
            <a:spLocks noGrp="1"/>
          </p:cNvSpPr>
          <p:nvPr>
            <p:ph idx="1"/>
          </p:nvPr>
        </p:nvSpPr>
        <p:spPr>
          <a:xfrm>
            <a:off x="1103312" y="1969788"/>
            <a:ext cx="8946541" cy="4195481"/>
          </a:xfrm>
        </p:spPr>
        <p:txBody>
          <a:bodyPr/>
          <a:lstStyle/>
          <a:p>
            <a:r>
              <a:rPr lang="en-GB" dirty="0"/>
              <a:t>A miniature model of a working greenhouse environment monitored and controlled in real time. </a:t>
            </a:r>
          </a:p>
          <a:p>
            <a:endParaRPr lang="en-GB" dirty="0"/>
          </a:p>
          <a:p>
            <a:r>
              <a:rPr lang="en-GB" dirty="0"/>
              <a:t>Environment Parameters considered :</a:t>
            </a:r>
          </a:p>
          <a:p>
            <a:pPr lvl="1"/>
            <a:r>
              <a:rPr lang="en-GB" dirty="0"/>
              <a:t>Temperature</a:t>
            </a:r>
          </a:p>
          <a:p>
            <a:pPr lvl="1"/>
            <a:r>
              <a:rPr lang="en-GB" dirty="0"/>
              <a:t>Humidity</a:t>
            </a:r>
          </a:p>
          <a:p>
            <a:pPr lvl="1"/>
            <a:r>
              <a:rPr lang="en-GB" dirty="0"/>
              <a:t>soil moisture</a:t>
            </a:r>
          </a:p>
          <a:p>
            <a:pPr lvl="1"/>
            <a:r>
              <a:rPr lang="en-GB" dirty="0"/>
              <a:t>ambient light present </a:t>
            </a:r>
          </a:p>
          <a:p>
            <a:pPr lvl="1"/>
            <a:endParaRPr lang="en-IN" dirty="0"/>
          </a:p>
          <a:p>
            <a:pPr marL="360363" lvl="1" indent="-360363"/>
            <a:r>
              <a:rPr lang="en-IN" dirty="0"/>
              <a:t>Controlled using various actuators.</a:t>
            </a:r>
            <a:endParaRPr lang="en-GB" dirty="0"/>
          </a:p>
        </p:txBody>
      </p:sp>
      <p:pic>
        <p:nvPicPr>
          <p:cNvPr id="8" name="Picture 7">
            <a:extLst>
              <a:ext uri="{FF2B5EF4-FFF2-40B4-BE49-F238E27FC236}">
                <a16:creationId xmlns:a16="http://schemas.microsoft.com/office/drawing/2014/main" id="{03EDEDAB-A552-48E6-B70D-AA6ECD5D3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749" y="2812472"/>
            <a:ext cx="4900248" cy="2895602"/>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CF1A8052-C67D-4933-AFD6-37B32563C67B}"/>
              </a:ext>
            </a:extLst>
          </p:cNvPr>
          <p:cNvSpPr>
            <a:spLocks noGrp="1"/>
          </p:cNvSpPr>
          <p:nvPr>
            <p:ph type="sldNum" sz="quarter" idx="12"/>
          </p:nvPr>
        </p:nvSpPr>
        <p:spPr/>
        <p:txBody>
          <a:bodyPr/>
          <a:lstStyle/>
          <a:p>
            <a:fld id="{342F257A-6041-43D1-94F7-413AA8F8F8ED}" type="slidenum">
              <a:rPr lang="en-IN" smtClean="0"/>
              <a:t>9</a:t>
            </a:fld>
            <a:endParaRPr lang="en-IN"/>
          </a:p>
        </p:txBody>
      </p:sp>
    </p:spTree>
    <p:extLst>
      <p:ext uri="{BB962C8B-B14F-4D97-AF65-F5344CB8AC3E}">
        <p14:creationId xmlns:p14="http://schemas.microsoft.com/office/powerpoint/2010/main" val="2840063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669</TotalTime>
  <Words>1862</Words>
  <Application>Microsoft Office PowerPoint</Application>
  <PresentationFormat>Widescreen</PresentationFormat>
  <Paragraphs>185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Wingdings 3</vt:lpstr>
      <vt:lpstr>Ion</vt:lpstr>
      <vt:lpstr>A Model for  Intelligent Greenhouse</vt:lpstr>
      <vt:lpstr>Introduction</vt:lpstr>
      <vt:lpstr>Introduction (contd.)</vt:lpstr>
      <vt:lpstr>IOT Ecosystem</vt:lpstr>
      <vt:lpstr>IOT to Modernise Agriculture</vt:lpstr>
      <vt:lpstr>Related Work</vt:lpstr>
      <vt:lpstr>Related Work(contd.)</vt:lpstr>
      <vt:lpstr>Related Work(contd.)</vt:lpstr>
      <vt:lpstr>Proposed System</vt:lpstr>
      <vt:lpstr>PowerPoint Presentation</vt:lpstr>
      <vt:lpstr>Sensors</vt:lpstr>
      <vt:lpstr>Sensors(contd.)</vt:lpstr>
      <vt:lpstr>Actuators</vt:lpstr>
      <vt:lpstr>Processing</vt:lpstr>
      <vt:lpstr>User-Interface</vt:lpstr>
      <vt:lpstr>User-Interface(contd.)</vt:lpstr>
      <vt:lpstr>SYSTEM ARCHITECTURE</vt:lpstr>
      <vt:lpstr>PowerPoint Presentation</vt:lpstr>
      <vt:lpstr>Procedure</vt:lpstr>
      <vt:lpstr>DECISION MAKING </vt:lpstr>
      <vt:lpstr>Conclusion</vt:lpstr>
      <vt:lpstr>Future Scope</vt:lpstr>
      <vt:lpstr>References</vt:lpstr>
      <vt:lpstr>References(contd.)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Soumodeep Dutta</dc:creator>
  <cp:lastModifiedBy>Soumodeep Dutta</cp:lastModifiedBy>
  <cp:revision>47</cp:revision>
  <dcterms:created xsi:type="dcterms:W3CDTF">2019-01-02T09:29:33Z</dcterms:created>
  <dcterms:modified xsi:type="dcterms:W3CDTF">2019-05-24T12:59:48Z</dcterms:modified>
</cp:coreProperties>
</file>